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 id="2147483694" r:id="rId2"/>
    <p:sldMasterId id="2147483695"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010400" cy="9296400"/>
  <p:embeddedFontLst>
    <p:embeddedFont>
      <p:font typeface="Montserrat" panose="020B0604020202020204" charset="0"/>
      <p:regular r:id="rId24"/>
      <p:bold r:id="rId25"/>
      <p:italic r:id="rId26"/>
      <p:boldItalic r:id="rId27"/>
    </p:embeddedFont>
    <p:embeddedFont>
      <p:font typeface="Roboto Light" panose="020B0604020202020204" charset="0"/>
      <p:regular r:id="rId28"/>
      <p:bold r:id="rId29"/>
      <p:italic r:id="rId30"/>
      <p:boldItalic r:id="rId31"/>
    </p:embeddedFont>
    <p:embeddedFont>
      <p:font typeface="Arimo" panose="020B0604020202020204" charset="0"/>
      <p:regular r:id="rId32"/>
      <p:bold r:id="rId33"/>
      <p:italic r:id="rId34"/>
      <p:boldItalic r:id="rId35"/>
    </p:embeddedFont>
    <p:embeddedFont>
      <p:font typeface="Open Sans Light"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Roboto" panose="020B0604020202020204" charset="0"/>
      <p:regular r:id="rId44"/>
      <p:bold r:id="rId45"/>
      <p:italic r:id="rId46"/>
      <p:boldItalic r:id="rId47"/>
    </p:embeddedFont>
    <p:embeddedFont>
      <p:font typeface="Roboto Thin" panose="020B0604020202020204" charset="0"/>
      <p:regular r:id="rId48"/>
      <p:bold r:id="rId49"/>
      <p:italic r:id="rId50"/>
      <p:boldItalic r:id="rId51"/>
    </p:embeddedFont>
    <p:embeddedFont>
      <p:font typeface="Roboto Slab" panose="020B0604020202020204" charset="0"/>
      <p:regular r:id="rId52"/>
      <p:bold r:id="rId53"/>
    </p:embeddedFont>
    <p:embeddedFont>
      <p:font typeface="Quattrocento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13EF8-0EB5-4C55-8DF1-9569C7811192}">
  <a:tblStyle styleId="{D3513EF8-0EB5-4C55-8DF1-9569C78111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38049" cy="46575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784" y="0"/>
            <a:ext cx="3038049" cy="46575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0727" y="4474443"/>
            <a:ext cx="5608947" cy="3659727"/>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30643"/>
            <a:ext cx="3038049" cy="46575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784" y="8830643"/>
            <a:ext cx="3038049" cy="465758"/>
          </a:xfrm>
          <a:prstGeom prst="rect">
            <a:avLst/>
          </a:prstGeom>
          <a:noFill/>
          <a:ln>
            <a:noFill/>
          </a:ln>
        </p:spPr>
        <p:txBody>
          <a:bodyPr spcFirstLastPara="1" wrap="square" lIns="86000" tIns="43000" rIns="86000" bIns="43000" anchor="b"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Calibri"/>
                <a:ea typeface="Calibri"/>
                <a:cs typeface="Calibri"/>
                <a:sym typeface="Calibri"/>
              </a:rPr>
              <a:t>‹#›</a:t>
            </a:fld>
            <a:endParaRPr sz="11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391909b0_0_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391909b0_0_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r>
              <a:rPr lang="en-US" sz="1400"/>
              <a:t>http://www3.weforum.org/docs/WEF_The_future_of_financial_infrastructure.pdf</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d240306c_0_43: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d240306c_0_43: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g1fd240306c_0_43: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fd240306c_0_0: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fd240306c_0_0: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g1fd240306c_0_0: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fd240306c_0_424: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fd240306c_0_424: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g1fd240306c_0_424: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fd240306c_0_844: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fd240306c_0_844: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g1fd240306c_0_844: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fd240306c_0_873: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fd240306c_0_873: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g1fd240306c_0_873: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fd240306c_0_89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fd240306c_0_89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8" name="Google Shape;728;g1fd240306c_0_89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5391909b0_0_117: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35391909b0_0_117: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g35391909b0_0_117: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391909b0_0_387: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391909b0_0_387: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g35391909b0_0_387: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5391909b0_0_407: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35391909b0_0_407: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g35391909b0_0_407: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5391909b0_0_423: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5391909b0_0_423: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eced7586_0_151: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eced7586_0_151: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3eced7586_0_151: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62229c4a_0_92: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462229c4a_0_92: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462229c4a_0_92: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62229c4a_0_52: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62229c4a_0_52: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2462229c4a_0_52: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fd240306c_0_582: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fd240306c_0_582: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fd240306c_0_582: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fd240306c_0_662: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fd240306c_0_662: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Font typeface="Roboto"/>
              <a:buChar char="●"/>
            </a:pPr>
            <a:r>
              <a:rPr lang="en-US" sz="1000">
                <a:solidFill>
                  <a:srgbClr val="000000"/>
                </a:solidFill>
                <a:latin typeface="Roboto"/>
                <a:ea typeface="Roboto"/>
                <a:cs typeface="Roboto"/>
                <a:sym typeface="Roboto"/>
              </a:rPr>
              <a:t>Proof-of-Work (POW) is a guessing game with answers that are hard to discover but easy to verify</a:t>
            </a:r>
            <a:endParaRPr sz="1000">
              <a:solidFill>
                <a:srgbClr val="000000"/>
              </a:solidFill>
              <a:latin typeface="Roboto"/>
              <a:ea typeface="Roboto"/>
              <a:cs typeface="Roboto"/>
              <a:sym typeface="Roboto"/>
            </a:endParaRPr>
          </a:p>
          <a:p>
            <a:pPr marL="457200" lvl="0" indent="-292100" algn="l" rtl="0">
              <a:lnSpc>
                <a:spcPct val="150000"/>
              </a:lnSpc>
              <a:spcBef>
                <a:spcPts val="0"/>
              </a:spcBef>
              <a:spcAft>
                <a:spcPts val="0"/>
              </a:spcAft>
              <a:buSzPts val="1000"/>
              <a:buFont typeface="Roboto"/>
              <a:buChar char="●"/>
            </a:pPr>
            <a:r>
              <a:rPr lang="en-US" sz="1000">
                <a:solidFill>
                  <a:srgbClr val="000000"/>
                </a:solidFill>
                <a:latin typeface="Roboto"/>
                <a:ea typeface="Roboto"/>
                <a:cs typeface="Roboto"/>
                <a:sym typeface="Roboto"/>
              </a:rPr>
              <a:t>Every time somebody wins the guessing game, they get to suggest the next state of the system and create coins out of thin air and award them to themselves + transaction fees</a:t>
            </a:r>
            <a:endParaRPr sz="1000">
              <a:solidFill>
                <a:srgbClr val="000000"/>
              </a:solidFill>
              <a:latin typeface="Roboto"/>
              <a:ea typeface="Roboto"/>
              <a:cs typeface="Roboto"/>
              <a:sym typeface="Roboto"/>
            </a:endParaRPr>
          </a:p>
          <a:p>
            <a:pPr marL="457200" lvl="0" indent="-292100" algn="l" rtl="0">
              <a:lnSpc>
                <a:spcPct val="150000"/>
              </a:lnSpc>
              <a:spcBef>
                <a:spcPts val="0"/>
              </a:spcBef>
              <a:spcAft>
                <a:spcPts val="0"/>
              </a:spcAft>
              <a:buSzPts val="1000"/>
              <a:buFont typeface="Roboto"/>
              <a:buChar char="●"/>
            </a:pPr>
            <a:r>
              <a:rPr lang="en-US" sz="1000">
                <a:solidFill>
                  <a:srgbClr val="000000"/>
                </a:solidFill>
                <a:latin typeface="Roboto"/>
                <a:ea typeface="Roboto"/>
                <a:cs typeface="Roboto"/>
                <a:sym typeface="Roboto"/>
              </a:rPr>
              <a:t>The Bitcoin protocol determines a “difficulty” for the guessing game on the basis of how quickly people have been winning the guessing game on average over the previous 2016 rounds</a:t>
            </a:r>
            <a:endParaRPr sz="1000">
              <a:solidFill>
                <a:srgbClr val="000000"/>
              </a:solidFill>
              <a:latin typeface="Roboto"/>
              <a:ea typeface="Roboto"/>
              <a:cs typeface="Roboto"/>
              <a:sym typeface="Roboto"/>
            </a:endParaRPr>
          </a:p>
          <a:p>
            <a:pPr marL="457200" lvl="0" indent="-292100" algn="l" rtl="0">
              <a:lnSpc>
                <a:spcPct val="150000"/>
              </a:lnSpc>
              <a:spcBef>
                <a:spcPts val="0"/>
              </a:spcBef>
              <a:spcAft>
                <a:spcPts val="0"/>
              </a:spcAft>
              <a:buSzPts val="1000"/>
              <a:buFont typeface="Roboto"/>
              <a:buChar char="●"/>
            </a:pPr>
            <a:r>
              <a:rPr lang="en-US" sz="1000">
                <a:solidFill>
                  <a:srgbClr val="000000"/>
                </a:solidFill>
                <a:latin typeface="Roboto"/>
                <a:ea typeface="Roboto"/>
                <a:cs typeface="Roboto"/>
                <a:sym typeface="Roboto"/>
              </a:rPr>
              <a:t>Target 10 minutes per round on average</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endParaRPr sz="1000">
              <a:solidFill>
                <a:srgbClr val="000000"/>
              </a:solidFill>
              <a:latin typeface="Roboto"/>
              <a:ea typeface="Roboto"/>
              <a:cs typeface="Roboto"/>
              <a:sym typeface="Roboto"/>
            </a:endParaRPr>
          </a:p>
        </p:txBody>
      </p:sp>
      <p:sp>
        <p:nvSpPr>
          <p:cNvPr id="434" name="Google Shape;434;g1fd240306c_0_662: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fd240306c_0_529: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fd240306c_0_529: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33333"/>
              </a:solidFill>
              <a:highlight>
                <a:schemeClr val="lt1"/>
              </a:highlight>
              <a:latin typeface="Arial"/>
              <a:ea typeface="Arial"/>
              <a:cs typeface="Arial"/>
              <a:sym typeface="Arial"/>
            </a:endParaRPr>
          </a:p>
          <a:p>
            <a:pPr marL="0" lvl="0" indent="0" algn="l" rtl="0">
              <a:spcBef>
                <a:spcPts val="0"/>
              </a:spcBef>
              <a:spcAft>
                <a:spcPts val="0"/>
              </a:spcAft>
              <a:buNone/>
            </a:pPr>
            <a:r>
              <a:rPr lang="en-US" sz="1050">
                <a:solidFill>
                  <a:srgbClr val="333333"/>
                </a:solidFill>
                <a:highlight>
                  <a:schemeClr val="lt1"/>
                </a:highlight>
                <a:latin typeface="Arial"/>
                <a:ea typeface="Arial"/>
                <a:cs typeface="Arial"/>
                <a:sym typeface="Arial"/>
              </a:rPr>
              <a:t>One the computers in this network of distributed ledgers receive the code, they each come to an individual agreement on the results of the code execution (. The network would then update the distributed ledgers to record the execution of the contract, and then monitor for compliance with the terms of the smart contract. In this type of system, single party manipulation is overted because control over the execution of the smart contract is no longer possible because execution is no longer in the hands of a single party.</a:t>
            </a:r>
            <a:endParaRPr/>
          </a:p>
        </p:txBody>
      </p:sp>
      <p:sp>
        <p:nvSpPr>
          <p:cNvPr id="465" name="Google Shape;465;g1fd240306c_0_529: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fd240306c_0_926: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fd240306c_0_926: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1fd240306c_0_926: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fd240306c_0_198:notes"/>
          <p:cNvSpPr>
            <a:spLocks noGrp="1" noRot="1" noChangeAspect="1"/>
          </p:cNvSpPr>
          <p:nvPr>
            <p:ph type="sldImg" idx="2"/>
          </p:nvPr>
        </p:nvSpPr>
        <p:spPr>
          <a:xfrm>
            <a:off x="715963" y="1162050"/>
            <a:ext cx="5578475" cy="3138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fd240306c_0_198:notes"/>
          <p:cNvSpPr txBox="1">
            <a:spLocks noGrp="1"/>
          </p:cNvSpPr>
          <p:nvPr>
            <p:ph type="body" idx="1"/>
          </p:nvPr>
        </p:nvSpPr>
        <p:spPr>
          <a:xfrm>
            <a:off x="700727" y="4474443"/>
            <a:ext cx="5608800" cy="3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1fd240306c_0_198:notes"/>
          <p:cNvSpPr txBox="1">
            <a:spLocks noGrp="1"/>
          </p:cNvSpPr>
          <p:nvPr>
            <p:ph type="sldNum" idx="12"/>
          </p:nvPr>
        </p:nvSpPr>
        <p:spPr>
          <a:xfrm>
            <a:off x="3970784" y="8830643"/>
            <a:ext cx="3038100" cy="465900"/>
          </a:xfrm>
          <a:prstGeom prst="rect">
            <a:avLst/>
          </a:prstGeom>
        </p:spPr>
        <p:txBody>
          <a:bodyPr spcFirstLastPara="1" wrap="square" lIns="86000" tIns="43000" rIns="86000" bIns="430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p:cSld name="CUSTOM_1">
    <p:spTree>
      <p:nvGrpSpPr>
        <p:cNvPr id="1" name="Shape 54"/>
        <p:cNvGrpSpPr/>
        <p:nvPr/>
      </p:nvGrpSpPr>
      <p:grpSpPr>
        <a:xfrm>
          <a:off x="0" y="0"/>
          <a:ext cx="0" cy="0"/>
          <a:chOff x="0" y="0"/>
          <a:chExt cx="0" cy="0"/>
        </a:xfrm>
      </p:grpSpPr>
      <p:sp>
        <p:nvSpPr>
          <p:cNvPr id="55" name="Google Shape;55;p13"/>
          <p:cNvSpPr txBox="1"/>
          <p:nvPr/>
        </p:nvSpPr>
        <p:spPr>
          <a:xfrm>
            <a:off x="4285000" y="6457097"/>
            <a:ext cx="3621900" cy="291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100">
                <a:solidFill>
                  <a:srgbClr val="666666"/>
                </a:solidFill>
                <a:latin typeface="Arimo"/>
                <a:ea typeface="Arimo"/>
                <a:cs typeface="Arimo"/>
                <a:sym typeface="Arimo"/>
              </a:rPr>
              <a:t>© 2017 consensys.net/enterprise</a:t>
            </a:r>
            <a:endParaRPr sz="1100">
              <a:solidFill>
                <a:srgbClr val="666666"/>
              </a:solidFill>
              <a:latin typeface="Arimo"/>
              <a:ea typeface="Arimo"/>
              <a:cs typeface="Arimo"/>
              <a:sym typeface="Arimo"/>
            </a:endParaRPr>
          </a:p>
        </p:txBody>
      </p:sp>
      <p:cxnSp>
        <p:nvCxnSpPr>
          <p:cNvPr id="56" name="Google Shape;56;p13"/>
          <p:cNvCxnSpPr/>
          <p:nvPr/>
        </p:nvCxnSpPr>
        <p:spPr>
          <a:xfrm>
            <a:off x="101600" y="1258277"/>
            <a:ext cx="11988900" cy="0"/>
          </a:xfrm>
          <a:prstGeom prst="straightConnector1">
            <a:avLst/>
          </a:prstGeom>
          <a:noFill/>
          <a:ln w="19050" cap="flat" cmpd="sng">
            <a:solidFill>
              <a:schemeClr val="dk2"/>
            </a:solidFill>
            <a:prstDash val="solid"/>
            <a:round/>
            <a:headEnd type="none" w="med" len="med"/>
            <a:tailEnd type="none" w="med" len="med"/>
          </a:ln>
        </p:spPr>
      </p:cxnSp>
      <p:sp>
        <p:nvSpPr>
          <p:cNvPr id="57" name="Google Shape;57;p13"/>
          <p:cNvSpPr txBox="1">
            <a:spLocks noGrp="1"/>
          </p:cNvSpPr>
          <p:nvPr>
            <p:ph type="body" idx="1"/>
          </p:nvPr>
        </p:nvSpPr>
        <p:spPr>
          <a:xfrm>
            <a:off x="412667" y="1500567"/>
            <a:ext cx="11316900" cy="4732800"/>
          </a:xfrm>
          <a:prstGeom prst="rect">
            <a:avLst/>
          </a:prstGeom>
        </p:spPr>
        <p:txBody>
          <a:bodyPr spcFirstLastPara="1" wrap="square" lIns="121900" tIns="121900" rIns="121900" bIns="121900" anchor="t" anchorCtr="0"/>
          <a:lstStyle>
            <a:lvl1pPr marL="457200" lvl="0" indent="-311150" rtl="0">
              <a:lnSpc>
                <a:spcPct val="100000"/>
              </a:lnSpc>
              <a:spcBef>
                <a:spcPts val="0"/>
              </a:spcBef>
              <a:spcAft>
                <a:spcPts val="0"/>
              </a:spcAft>
              <a:buClr>
                <a:srgbClr val="000000"/>
              </a:buClr>
              <a:buSzPts val="1300"/>
              <a:buChar char="●"/>
              <a:defRPr sz="1300">
                <a:solidFill>
                  <a:srgbClr val="000000"/>
                </a:solidFill>
              </a:defRPr>
            </a:lvl1pPr>
            <a:lvl2pPr marL="914400" lvl="1" indent="-311150" rtl="0">
              <a:lnSpc>
                <a:spcPct val="100000"/>
              </a:lnSpc>
              <a:spcBef>
                <a:spcPts val="2100"/>
              </a:spcBef>
              <a:spcAft>
                <a:spcPts val="0"/>
              </a:spcAft>
              <a:buClr>
                <a:srgbClr val="000000"/>
              </a:buClr>
              <a:buSzPts val="1300"/>
              <a:buChar char="○"/>
              <a:defRPr sz="1300">
                <a:solidFill>
                  <a:srgbClr val="000000"/>
                </a:solidFill>
              </a:defRPr>
            </a:lvl2pPr>
            <a:lvl3pPr marL="1371600" lvl="2" indent="-311150" rtl="0">
              <a:lnSpc>
                <a:spcPct val="100000"/>
              </a:lnSpc>
              <a:spcBef>
                <a:spcPts val="2100"/>
              </a:spcBef>
              <a:spcAft>
                <a:spcPts val="0"/>
              </a:spcAft>
              <a:buClr>
                <a:srgbClr val="000000"/>
              </a:buClr>
              <a:buSzPts val="1300"/>
              <a:buChar char="■"/>
              <a:defRPr sz="1300">
                <a:solidFill>
                  <a:srgbClr val="000000"/>
                </a:solidFill>
              </a:defRPr>
            </a:lvl3pPr>
            <a:lvl4pPr marL="1828800" lvl="3" indent="-311150" rtl="0">
              <a:lnSpc>
                <a:spcPct val="100000"/>
              </a:lnSpc>
              <a:spcBef>
                <a:spcPts val="2100"/>
              </a:spcBef>
              <a:spcAft>
                <a:spcPts val="0"/>
              </a:spcAft>
              <a:buClr>
                <a:srgbClr val="000000"/>
              </a:buClr>
              <a:buSzPts val="1300"/>
              <a:buChar char="●"/>
              <a:defRPr sz="1300">
                <a:solidFill>
                  <a:srgbClr val="000000"/>
                </a:solidFill>
              </a:defRPr>
            </a:lvl4pPr>
            <a:lvl5pPr marL="2286000" lvl="4" indent="-311150" rtl="0">
              <a:lnSpc>
                <a:spcPct val="100000"/>
              </a:lnSpc>
              <a:spcBef>
                <a:spcPts val="2100"/>
              </a:spcBef>
              <a:spcAft>
                <a:spcPts val="0"/>
              </a:spcAft>
              <a:buClr>
                <a:srgbClr val="000000"/>
              </a:buClr>
              <a:buSzPts val="1300"/>
              <a:buChar char="○"/>
              <a:defRPr sz="1300">
                <a:solidFill>
                  <a:srgbClr val="000000"/>
                </a:solidFill>
              </a:defRPr>
            </a:lvl5pPr>
            <a:lvl6pPr marL="2743200" lvl="5" indent="-311150" rtl="0">
              <a:lnSpc>
                <a:spcPct val="100000"/>
              </a:lnSpc>
              <a:spcBef>
                <a:spcPts val="2100"/>
              </a:spcBef>
              <a:spcAft>
                <a:spcPts val="0"/>
              </a:spcAft>
              <a:buClr>
                <a:srgbClr val="000000"/>
              </a:buClr>
              <a:buSzPts val="1300"/>
              <a:buChar char="■"/>
              <a:defRPr sz="1300">
                <a:solidFill>
                  <a:srgbClr val="000000"/>
                </a:solidFill>
              </a:defRPr>
            </a:lvl6pPr>
            <a:lvl7pPr marL="3200400" lvl="6" indent="-311150" rtl="0">
              <a:lnSpc>
                <a:spcPct val="100000"/>
              </a:lnSpc>
              <a:spcBef>
                <a:spcPts val="2100"/>
              </a:spcBef>
              <a:spcAft>
                <a:spcPts val="0"/>
              </a:spcAft>
              <a:buClr>
                <a:srgbClr val="000000"/>
              </a:buClr>
              <a:buSzPts val="1300"/>
              <a:buChar char="●"/>
              <a:defRPr sz="1300">
                <a:solidFill>
                  <a:srgbClr val="000000"/>
                </a:solidFill>
              </a:defRPr>
            </a:lvl7pPr>
            <a:lvl8pPr marL="3657600" lvl="7" indent="-311150" rtl="0">
              <a:lnSpc>
                <a:spcPct val="100000"/>
              </a:lnSpc>
              <a:spcBef>
                <a:spcPts val="2100"/>
              </a:spcBef>
              <a:spcAft>
                <a:spcPts val="0"/>
              </a:spcAft>
              <a:buClr>
                <a:srgbClr val="000000"/>
              </a:buClr>
              <a:buSzPts val="1300"/>
              <a:buChar char="○"/>
              <a:defRPr sz="1300">
                <a:solidFill>
                  <a:srgbClr val="000000"/>
                </a:solidFill>
              </a:defRPr>
            </a:lvl8pPr>
            <a:lvl9pPr marL="4114800" lvl="8" indent="-311150" rtl="0">
              <a:lnSpc>
                <a:spcPct val="100000"/>
              </a:lnSpc>
              <a:spcBef>
                <a:spcPts val="2100"/>
              </a:spcBef>
              <a:spcAft>
                <a:spcPts val="2100"/>
              </a:spcAft>
              <a:buClr>
                <a:srgbClr val="000000"/>
              </a:buClr>
              <a:buSzPts val="1300"/>
              <a:buChar char="■"/>
              <a:defRPr sz="1300">
                <a:solidFill>
                  <a:srgbClr val="000000"/>
                </a:solidFill>
              </a:defRPr>
            </a:lvl9pPr>
          </a:lstStyle>
          <a:p>
            <a:endParaRPr/>
          </a:p>
        </p:txBody>
      </p:sp>
      <p:sp>
        <p:nvSpPr>
          <p:cNvPr id="58" name="Google Shape;58;p13"/>
          <p:cNvSpPr txBox="1">
            <a:spLocks noGrp="1"/>
          </p:cNvSpPr>
          <p:nvPr>
            <p:ph type="title"/>
          </p:nvPr>
        </p:nvSpPr>
        <p:spPr>
          <a:xfrm>
            <a:off x="225067" y="96917"/>
            <a:ext cx="10116300" cy="487500"/>
          </a:xfrm>
          <a:prstGeom prst="rect">
            <a:avLst/>
          </a:prstGeom>
        </p:spPr>
        <p:txBody>
          <a:bodyPr spcFirstLastPara="1" wrap="square" lIns="121900" tIns="121900" rIns="121900" bIns="121900" anchor="t" anchorCtr="0"/>
          <a:lstStyle>
            <a:lvl1pPr lvl="0" rtl="0">
              <a:spcBef>
                <a:spcPts val="0"/>
              </a:spcBef>
              <a:spcAft>
                <a:spcPts val="0"/>
              </a:spcAft>
              <a:buNone/>
              <a:defRPr sz="2400" b="1">
                <a:solidFill>
                  <a:srgbClr val="000000"/>
                </a:solidFill>
                <a:latin typeface="Roboto Slab"/>
                <a:ea typeface="Roboto Slab"/>
                <a:cs typeface="Roboto Slab"/>
                <a:sym typeface="Roboto Slab"/>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3"/>
          <p:cNvSpPr txBox="1">
            <a:spLocks noGrp="1"/>
          </p:cNvSpPr>
          <p:nvPr>
            <p:ph type="subTitle" idx="2"/>
          </p:nvPr>
        </p:nvSpPr>
        <p:spPr>
          <a:xfrm>
            <a:off x="225067" y="634625"/>
            <a:ext cx="10103700" cy="576000"/>
          </a:xfrm>
          <a:prstGeom prst="rect">
            <a:avLst/>
          </a:prstGeom>
        </p:spPr>
        <p:txBody>
          <a:bodyPr spcFirstLastPara="1" wrap="square" lIns="121900" tIns="121900" rIns="121900" bIns="121900" anchor="t" anchorCtr="0"/>
          <a:lstStyle>
            <a:lvl1pPr lvl="0" rtl="0">
              <a:spcBef>
                <a:spcPts val="0"/>
              </a:spcBef>
              <a:spcAft>
                <a:spcPts val="0"/>
              </a:spcAft>
              <a:buNone/>
              <a:defRPr sz="1600">
                <a:latin typeface="Roboto"/>
                <a:ea typeface="Roboto"/>
                <a:cs typeface="Roboto"/>
                <a:sym typeface="Roboto"/>
              </a:defRPr>
            </a:lvl1pPr>
            <a:lvl2pPr lvl="1" rtl="0">
              <a:spcBef>
                <a:spcPts val="2100"/>
              </a:spcBef>
              <a:spcAft>
                <a:spcPts val="0"/>
              </a:spcAft>
              <a:buNone/>
              <a:defRPr sz="1600">
                <a:latin typeface="Roboto"/>
                <a:ea typeface="Roboto"/>
                <a:cs typeface="Roboto"/>
                <a:sym typeface="Roboto"/>
              </a:defRPr>
            </a:lvl2pPr>
            <a:lvl3pPr lvl="2" rtl="0">
              <a:spcBef>
                <a:spcPts val="2100"/>
              </a:spcBef>
              <a:spcAft>
                <a:spcPts val="0"/>
              </a:spcAft>
              <a:buNone/>
              <a:defRPr sz="1600">
                <a:latin typeface="Roboto"/>
                <a:ea typeface="Roboto"/>
                <a:cs typeface="Roboto"/>
                <a:sym typeface="Roboto"/>
              </a:defRPr>
            </a:lvl3pPr>
            <a:lvl4pPr lvl="3" rtl="0">
              <a:spcBef>
                <a:spcPts val="2100"/>
              </a:spcBef>
              <a:spcAft>
                <a:spcPts val="0"/>
              </a:spcAft>
              <a:buNone/>
              <a:defRPr sz="1600">
                <a:latin typeface="Roboto"/>
                <a:ea typeface="Roboto"/>
                <a:cs typeface="Roboto"/>
                <a:sym typeface="Roboto"/>
              </a:defRPr>
            </a:lvl4pPr>
            <a:lvl5pPr lvl="4" rtl="0">
              <a:spcBef>
                <a:spcPts val="2100"/>
              </a:spcBef>
              <a:spcAft>
                <a:spcPts val="0"/>
              </a:spcAft>
              <a:buNone/>
              <a:defRPr sz="1600">
                <a:latin typeface="Roboto"/>
                <a:ea typeface="Roboto"/>
                <a:cs typeface="Roboto"/>
                <a:sym typeface="Roboto"/>
              </a:defRPr>
            </a:lvl5pPr>
            <a:lvl6pPr lvl="5" rtl="0">
              <a:spcBef>
                <a:spcPts val="2100"/>
              </a:spcBef>
              <a:spcAft>
                <a:spcPts val="0"/>
              </a:spcAft>
              <a:buNone/>
              <a:defRPr sz="1600">
                <a:latin typeface="Roboto"/>
                <a:ea typeface="Roboto"/>
                <a:cs typeface="Roboto"/>
                <a:sym typeface="Roboto"/>
              </a:defRPr>
            </a:lvl6pPr>
            <a:lvl7pPr lvl="6" rtl="0">
              <a:spcBef>
                <a:spcPts val="2100"/>
              </a:spcBef>
              <a:spcAft>
                <a:spcPts val="0"/>
              </a:spcAft>
              <a:buNone/>
              <a:defRPr sz="1600">
                <a:latin typeface="Roboto"/>
                <a:ea typeface="Roboto"/>
                <a:cs typeface="Roboto"/>
                <a:sym typeface="Roboto"/>
              </a:defRPr>
            </a:lvl7pPr>
            <a:lvl8pPr lvl="7" rtl="0">
              <a:spcBef>
                <a:spcPts val="2100"/>
              </a:spcBef>
              <a:spcAft>
                <a:spcPts val="0"/>
              </a:spcAft>
              <a:buNone/>
              <a:defRPr sz="1600">
                <a:latin typeface="Roboto"/>
                <a:ea typeface="Roboto"/>
                <a:cs typeface="Roboto"/>
                <a:sym typeface="Roboto"/>
              </a:defRPr>
            </a:lvl8pPr>
            <a:lvl9pPr lvl="8" rtl="0">
              <a:spcBef>
                <a:spcPts val="2100"/>
              </a:spcBef>
              <a:spcAft>
                <a:spcPts val="2100"/>
              </a:spcAft>
              <a:buNone/>
              <a:defRPr sz="1600">
                <a:latin typeface="Roboto"/>
                <a:ea typeface="Roboto"/>
                <a:cs typeface="Roboto"/>
                <a:sym typeface="Roboto"/>
              </a:defRPr>
            </a:lvl9pPr>
          </a:lstStyle>
          <a:p>
            <a:endParaRPr/>
          </a:p>
        </p:txBody>
      </p:sp>
      <p:sp>
        <p:nvSpPr>
          <p:cNvPr id="60" name="Google Shape;60;p13"/>
          <p:cNvSpPr txBox="1">
            <a:spLocks noGrp="1"/>
          </p:cNvSpPr>
          <p:nvPr>
            <p:ph type="sldNum" idx="12"/>
          </p:nvPr>
        </p:nvSpPr>
        <p:spPr>
          <a:xfrm>
            <a:off x="11409045" y="6333134"/>
            <a:ext cx="731700" cy="524700"/>
          </a:xfrm>
          <a:prstGeom prst="rect">
            <a:avLst/>
          </a:prstGeom>
        </p:spPr>
        <p:txBody>
          <a:bodyPr spcFirstLastPara="1" wrap="square" lIns="121900" tIns="121900" rIns="121900" bIns="121900" anchor="ctr" anchorCtr="0">
            <a:noAutofit/>
          </a:bodyPr>
          <a:lstStyle>
            <a:lvl1pPr lvl="0" rtl="0">
              <a:buNone/>
              <a:defRPr sz="1000">
                <a:solidFill>
                  <a:srgbClr val="7F7F7F"/>
                </a:solidFill>
                <a:latin typeface="Roboto"/>
                <a:ea typeface="Roboto"/>
                <a:cs typeface="Roboto"/>
                <a:sym typeface="Roboto"/>
              </a:defRPr>
            </a:lvl1pPr>
            <a:lvl2pPr lvl="1" rtl="0">
              <a:buNone/>
              <a:defRPr sz="1000">
                <a:solidFill>
                  <a:srgbClr val="7F7F7F"/>
                </a:solidFill>
                <a:latin typeface="Roboto"/>
                <a:ea typeface="Roboto"/>
                <a:cs typeface="Roboto"/>
                <a:sym typeface="Roboto"/>
              </a:defRPr>
            </a:lvl2pPr>
            <a:lvl3pPr lvl="2" rtl="0">
              <a:buNone/>
              <a:defRPr sz="1000">
                <a:solidFill>
                  <a:srgbClr val="7F7F7F"/>
                </a:solidFill>
                <a:latin typeface="Roboto"/>
                <a:ea typeface="Roboto"/>
                <a:cs typeface="Roboto"/>
                <a:sym typeface="Roboto"/>
              </a:defRPr>
            </a:lvl3pPr>
            <a:lvl4pPr lvl="3" rtl="0">
              <a:buNone/>
              <a:defRPr sz="1000">
                <a:solidFill>
                  <a:srgbClr val="7F7F7F"/>
                </a:solidFill>
                <a:latin typeface="Roboto"/>
                <a:ea typeface="Roboto"/>
                <a:cs typeface="Roboto"/>
                <a:sym typeface="Roboto"/>
              </a:defRPr>
            </a:lvl4pPr>
            <a:lvl5pPr lvl="4" rtl="0">
              <a:buNone/>
              <a:defRPr sz="1000">
                <a:solidFill>
                  <a:srgbClr val="7F7F7F"/>
                </a:solidFill>
                <a:latin typeface="Roboto"/>
                <a:ea typeface="Roboto"/>
                <a:cs typeface="Roboto"/>
                <a:sym typeface="Roboto"/>
              </a:defRPr>
            </a:lvl5pPr>
            <a:lvl6pPr lvl="5" rtl="0">
              <a:buNone/>
              <a:defRPr sz="1000">
                <a:solidFill>
                  <a:srgbClr val="7F7F7F"/>
                </a:solidFill>
                <a:latin typeface="Roboto"/>
                <a:ea typeface="Roboto"/>
                <a:cs typeface="Roboto"/>
                <a:sym typeface="Roboto"/>
              </a:defRPr>
            </a:lvl6pPr>
            <a:lvl7pPr lvl="6" rtl="0">
              <a:buNone/>
              <a:defRPr sz="1000">
                <a:solidFill>
                  <a:srgbClr val="7F7F7F"/>
                </a:solidFill>
                <a:latin typeface="Roboto"/>
                <a:ea typeface="Roboto"/>
                <a:cs typeface="Roboto"/>
                <a:sym typeface="Roboto"/>
              </a:defRPr>
            </a:lvl7pPr>
            <a:lvl8pPr lvl="7" rtl="0">
              <a:buNone/>
              <a:defRPr sz="1000">
                <a:solidFill>
                  <a:srgbClr val="7F7F7F"/>
                </a:solidFill>
                <a:latin typeface="Roboto"/>
                <a:ea typeface="Roboto"/>
                <a:cs typeface="Roboto"/>
                <a:sym typeface="Roboto"/>
              </a:defRPr>
            </a:lvl8pPr>
            <a:lvl9pPr lvl="8" rtl="0">
              <a:buNone/>
              <a:defRPr sz="1000">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3"/>
          <p:cNvSpPr txBox="1"/>
          <p:nvPr/>
        </p:nvSpPr>
        <p:spPr>
          <a:xfrm>
            <a:off x="10532400" y="6416675"/>
            <a:ext cx="12858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i="1">
                <a:solidFill>
                  <a:srgbClr val="FF0000"/>
                </a:solidFill>
              </a:rPr>
              <a:t>Confidential</a:t>
            </a:r>
            <a:endParaRPr b="1" i="1">
              <a:solidFill>
                <a:srgbClr val="FF0000"/>
              </a:solidFill>
            </a:endParaRPr>
          </a:p>
        </p:txBody>
      </p:sp>
      <p:sp>
        <p:nvSpPr>
          <p:cNvPr id="62" name="Google Shape;62;p13"/>
          <p:cNvSpPr/>
          <p:nvPr/>
        </p:nvSpPr>
        <p:spPr>
          <a:xfrm>
            <a:off x="0" y="0"/>
            <a:ext cx="156000" cy="634500"/>
          </a:xfrm>
          <a:prstGeom prst="rect">
            <a:avLst/>
          </a:prstGeom>
          <a:solidFill>
            <a:srgbClr val="1238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3"/>
          <p:cNvPicPr preferRelativeResize="0"/>
          <p:nvPr/>
        </p:nvPicPr>
        <p:blipFill rotWithShape="1">
          <a:blip r:embed="rId2">
            <a:alphaModFix/>
          </a:blip>
          <a:srcRect/>
          <a:stretch/>
        </p:blipFill>
        <p:spPr>
          <a:xfrm>
            <a:off x="326100" y="6283350"/>
            <a:ext cx="594300" cy="487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reak">
  <p:cSld name="Break">
    <p:spTree>
      <p:nvGrpSpPr>
        <p:cNvPr id="1" name="Shape 64"/>
        <p:cNvGrpSpPr/>
        <p:nvPr/>
      </p:nvGrpSpPr>
      <p:grpSpPr>
        <a:xfrm>
          <a:off x="0" y="0"/>
          <a:ext cx="0" cy="0"/>
          <a:chOff x="0" y="0"/>
          <a:chExt cx="0" cy="0"/>
        </a:xfrm>
      </p:grpSpPr>
      <p:sp>
        <p:nvSpPr>
          <p:cNvPr id="65" name="Google Shape;65;p14"/>
          <p:cNvSpPr/>
          <p:nvPr/>
        </p:nvSpPr>
        <p:spPr>
          <a:xfrm>
            <a:off x="0" y="0"/>
            <a:ext cx="12192000" cy="6858000"/>
          </a:xfrm>
          <a:prstGeom prst="rect">
            <a:avLst/>
          </a:prstGeom>
          <a:solidFill>
            <a:srgbClr val="546F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14"/>
          <p:cNvSpPr txBox="1">
            <a:spLocks noGrp="1"/>
          </p:cNvSpPr>
          <p:nvPr>
            <p:ph type="body" idx="1"/>
          </p:nvPr>
        </p:nvSpPr>
        <p:spPr>
          <a:xfrm>
            <a:off x="860108" y="2077113"/>
            <a:ext cx="3588300" cy="914400"/>
          </a:xfrm>
          <a:prstGeom prst="rect">
            <a:avLst/>
          </a:prstGeom>
          <a:noFill/>
          <a:ln>
            <a:noFill/>
          </a:ln>
        </p:spPr>
        <p:txBody>
          <a:bodyPr spcFirstLastPara="1" wrap="square" lIns="121900" tIns="121900" rIns="121900" bIns="121900" anchor="ctr" anchorCtr="0"/>
          <a:lstStyle>
            <a:lvl1pPr marL="457200" marR="0" lvl="0" indent="-228600" algn="l" rtl="0">
              <a:lnSpc>
                <a:spcPct val="90000"/>
              </a:lnSpc>
              <a:spcBef>
                <a:spcPts val="1000"/>
              </a:spcBef>
              <a:spcAft>
                <a:spcPts val="0"/>
              </a:spcAft>
              <a:buClr>
                <a:schemeClr val="lt1"/>
              </a:buClr>
              <a:buSzPts val="2400"/>
              <a:buFont typeface="Roboto"/>
              <a:buNone/>
              <a:defRPr sz="2800" b="0" i="0" u="none" strike="noStrike" cap="none">
                <a:solidFill>
                  <a:schemeClr val="lt1"/>
                </a:solidFill>
                <a:latin typeface="Roboto"/>
                <a:ea typeface="Roboto"/>
                <a:cs typeface="Roboto"/>
                <a:sym typeface="Roboto"/>
              </a:defRPr>
            </a:lvl1pPr>
            <a:lvl2pPr marL="914400" marR="0" lvl="1" indent="-381000" algn="l" rtl="0">
              <a:lnSpc>
                <a:spcPct val="90000"/>
              </a:lnSpc>
              <a:spcBef>
                <a:spcPts val="2100"/>
              </a:spcBef>
              <a:spcAft>
                <a:spcPts val="0"/>
              </a:spcAft>
              <a:buClr>
                <a:schemeClr val="dk1"/>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2100"/>
              </a:spcBef>
              <a:spcAft>
                <a:spcPts val="0"/>
              </a:spcAft>
              <a:buClr>
                <a:schemeClr val="dk1"/>
              </a:buClr>
              <a:buSzPts val="2000"/>
              <a:buFont typeface="Roboto"/>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21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2100"/>
              </a:spcBef>
              <a:spcAft>
                <a:spcPts val="210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dy 1">
  <p:cSld name="Body">
    <p:spTree>
      <p:nvGrpSpPr>
        <p:cNvPr id="1" name="Shape 67"/>
        <p:cNvGrpSpPr/>
        <p:nvPr/>
      </p:nvGrpSpPr>
      <p:grpSpPr>
        <a:xfrm>
          <a:off x="0" y="0"/>
          <a:ext cx="0" cy="0"/>
          <a:chOff x="0" y="0"/>
          <a:chExt cx="0" cy="0"/>
        </a:xfrm>
      </p:grpSpPr>
      <p:sp>
        <p:nvSpPr>
          <p:cNvPr id="68" name="Google Shape;68;p15"/>
          <p:cNvSpPr/>
          <p:nvPr/>
        </p:nvSpPr>
        <p:spPr>
          <a:xfrm>
            <a:off x="0" y="446684"/>
            <a:ext cx="12204300" cy="462300"/>
          </a:xfrm>
          <a:prstGeom prst="rect">
            <a:avLst/>
          </a:prstGeom>
          <a:solidFill>
            <a:srgbClr val="CCCC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69" name="Google Shape;69;p15"/>
          <p:cNvSpPr/>
          <p:nvPr/>
        </p:nvSpPr>
        <p:spPr>
          <a:xfrm>
            <a:off x="0" y="6589164"/>
            <a:ext cx="12204300" cy="291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70" name="Google Shape;70;p15"/>
          <p:cNvSpPr/>
          <p:nvPr/>
        </p:nvSpPr>
        <p:spPr>
          <a:xfrm>
            <a:off x="0" y="-13800"/>
            <a:ext cx="12204300" cy="462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71" name="Google Shape;71;p15"/>
          <p:cNvSpPr txBox="1">
            <a:spLocks noGrp="1"/>
          </p:cNvSpPr>
          <p:nvPr>
            <p:ph type="body" idx="1"/>
          </p:nvPr>
        </p:nvSpPr>
        <p:spPr>
          <a:xfrm>
            <a:off x="412667" y="1500567"/>
            <a:ext cx="11316900" cy="47328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0"/>
              </a:spcBef>
              <a:spcAft>
                <a:spcPts val="0"/>
              </a:spcAft>
              <a:buClr>
                <a:srgbClr val="000000"/>
              </a:buClr>
              <a:buSzPts val="2400"/>
              <a:buFont typeface="Roboto"/>
              <a:buNone/>
              <a:defRPr sz="1300" b="0" i="0" u="none" strike="noStrike" cap="none">
                <a:solidFill>
                  <a:srgbClr val="000000"/>
                </a:solidFill>
                <a:latin typeface="Roboto"/>
                <a:ea typeface="Roboto"/>
                <a:cs typeface="Roboto"/>
                <a:sym typeface="Roboto"/>
              </a:defRPr>
            </a:lvl1pPr>
            <a:lvl2pPr marL="914400" marR="0" lvl="1"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2pPr>
            <a:lvl3pPr marL="1371600" marR="0" lvl="2"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3pPr>
            <a:lvl4pPr marL="1828800" marR="0" lvl="3"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4pPr>
            <a:lvl5pPr marL="2286000" marR="0" lvl="4"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5pPr>
            <a:lvl6pPr marL="2743200" marR="0" lvl="5"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6pPr>
            <a:lvl7pPr marL="3200400" marR="0" lvl="6"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7pPr>
            <a:lvl8pPr marL="3657600" marR="0" lvl="7" indent="-228600" algn="l" rtl="0">
              <a:lnSpc>
                <a:spcPct val="100000"/>
              </a:lnSpc>
              <a:spcBef>
                <a:spcPts val="2100"/>
              </a:spcBef>
              <a:spcAft>
                <a:spcPts val="0"/>
              </a:spcAft>
              <a:buClr>
                <a:srgbClr val="000000"/>
              </a:buClr>
              <a:buSzPts val="1900"/>
              <a:buFont typeface="Roboto"/>
              <a:buNone/>
              <a:defRPr sz="1300" b="0" i="0" u="none" strike="noStrike" cap="none">
                <a:solidFill>
                  <a:srgbClr val="000000"/>
                </a:solidFill>
                <a:latin typeface="Roboto"/>
                <a:ea typeface="Roboto"/>
                <a:cs typeface="Roboto"/>
                <a:sym typeface="Roboto"/>
              </a:defRPr>
            </a:lvl8pPr>
            <a:lvl9pPr marL="4114800" marR="0" lvl="8" indent="-228600" algn="l" rtl="0">
              <a:lnSpc>
                <a:spcPct val="100000"/>
              </a:lnSpc>
              <a:spcBef>
                <a:spcPts val="2100"/>
              </a:spcBef>
              <a:spcAft>
                <a:spcPts val="2100"/>
              </a:spcAft>
              <a:buClr>
                <a:srgbClr val="000000"/>
              </a:buClr>
              <a:buSzPts val="1900"/>
              <a:buFont typeface="Roboto"/>
              <a:buNone/>
              <a:defRPr sz="1300" b="0" i="0" u="none" strike="noStrike" cap="none">
                <a:solidFill>
                  <a:srgbClr val="000000"/>
                </a:solidFill>
                <a:latin typeface="Roboto"/>
                <a:ea typeface="Roboto"/>
                <a:cs typeface="Roboto"/>
                <a:sym typeface="Roboto"/>
              </a:defRPr>
            </a:lvl9pPr>
          </a:lstStyle>
          <a:p>
            <a:endParaRPr/>
          </a:p>
        </p:txBody>
      </p:sp>
      <p:sp>
        <p:nvSpPr>
          <p:cNvPr id="72" name="Google Shape;72;p15"/>
          <p:cNvSpPr txBox="1">
            <a:spLocks noGrp="1"/>
          </p:cNvSpPr>
          <p:nvPr>
            <p:ph type="title"/>
          </p:nvPr>
        </p:nvSpPr>
        <p:spPr>
          <a:xfrm>
            <a:off x="110933" y="20497"/>
            <a:ext cx="10116300" cy="462300"/>
          </a:xfrm>
          <a:prstGeom prst="rect">
            <a:avLst/>
          </a:prstGeom>
          <a:noFill/>
          <a:ln>
            <a:noFill/>
          </a:ln>
        </p:spPr>
        <p:txBody>
          <a:bodyPr spcFirstLastPara="1" wrap="square" lIns="121900" tIns="121900" rIns="121900" bIns="121900" anchor="ctr" anchorCtr="0"/>
          <a:lstStyle>
            <a:lvl1pPr marL="0" marR="0" lvl="0" indent="0" algn="l" rtl="0">
              <a:lnSpc>
                <a:spcPct val="100000"/>
              </a:lnSpc>
              <a:spcBef>
                <a:spcPts val="0"/>
              </a:spcBef>
              <a:spcAft>
                <a:spcPts val="0"/>
              </a:spcAft>
              <a:buClr>
                <a:srgbClr val="FFFFFF"/>
              </a:buClr>
              <a:buSzPts val="3700"/>
              <a:buFont typeface="Roboto"/>
              <a:buNone/>
              <a:defRPr sz="2100" b="0" i="0" u="none" strike="noStrike" cap="none">
                <a:solidFill>
                  <a:srgbClr val="FFFFFF"/>
                </a:solidFill>
                <a:latin typeface="Roboto"/>
                <a:ea typeface="Roboto"/>
                <a:cs typeface="Roboto"/>
                <a:sym typeface="Roboto"/>
              </a:defRPr>
            </a:lvl1pPr>
            <a:lvl2pPr lvl="1"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2pPr>
            <a:lvl3pPr lvl="2"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3pPr>
            <a:lvl4pPr lvl="3"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4pPr>
            <a:lvl5pPr lvl="4"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5pPr>
            <a:lvl6pPr lvl="5"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6pPr>
            <a:lvl7pPr lvl="6"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7pPr>
            <a:lvl8pPr lvl="7"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8pPr>
            <a:lvl9pPr lvl="8" indent="0" rtl="0">
              <a:spcBef>
                <a:spcPts val="0"/>
              </a:spcBef>
              <a:spcAft>
                <a:spcPts val="0"/>
              </a:spcAft>
              <a:buClr>
                <a:srgbClr val="FFFFFF"/>
              </a:buClr>
              <a:buSzPts val="3700"/>
              <a:buFont typeface="Roboto"/>
              <a:buNone/>
              <a:defRPr sz="2400">
                <a:solidFill>
                  <a:srgbClr val="FFFFFF"/>
                </a:solidFill>
                <a:latin typeface="Roboto"/>
                <a:ea typeface="Roboto"/>
                <a:cs typeface="Roboto"/>
                <a:sym typeface="Roboto"/>
              </a:defRPr>
            </a:lvl9pPr>
          </a:lstStyle>
          <a:p>
            <a:endParaRPr/>
          </a:p>
        </p:txBody>
      </p:sp>
      <p:sp>
        <p:nvSpPr>
          <p:cNvPr id="73" name="Google Shape;73;p15"/>
          <p:cNvSpPr txBox="1">
            <a:spLocks noGrp="1"/>
          </p:cNvSpPr>
          <p:nvPr>
            <p:ph type="sldNum" idx="12"/>
          </p:nvPr>
        </p:nvSpPr>
        <p:spPr>
          <a:xfrm>
            <a:off x="11409033" y="6589165"/>
            <a:ext cx="731700" cy="2913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1pPr>
            <a:lvl2pPr marL="0" marR="0" lvl="1"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2pPr>
            <a:lvl3pPr marL="0" marR="0" lvl="2"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3pPr>
            <a:lvl4pPr marL="0" marR="0" lvl="3"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4pPr>
            <a:lvl5pPr marL="0" marR="0" lvl="4"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5pPr>
            <a:lvl6pPr marL="0" marR="0" lvl="5"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6pPr>
            <a:lvl7pPr marL="0" marR="0" lvl="6"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7pPr>
            <a:lvl8pPr marL="0" marR="0" lvl="7"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8pPr>
            <a:lvl9pPr marL="0" marR="0" lvl="8" indent="0" algn="l" rtl="0">
              <a:lnSpc>
                <a:spcPct val="100000"/>
              </a:lnSpc>
              <a:spcBef>
                <a:spcPts val="0"/>
              </a:spcBef>
              <a:spcAft>
                <a:spcPts val="0"/>
              </a:spcAft>
              <a:buClr>
                <a:srgbClr val="B7B7B7"/>
              </a:buClr>
              <a:buFont typeface="Roboto"/>
              <a:buNone/>
              <a:defRPr sz="1100" b="0" i="0" u="none" strike="noStrike" cap="none">
                <a:solidFill>
                  <a:srgbClr val="B7B7B7"/>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sz="1900">
              <a:solidFill>
                <a:schemeClr val="dk2"/>
              </a:solidFill>
              <a:latin typeface="Arial"/>
              <a:ea typeface="Arial"/>
              <a:cs typeface="Arial"/>
              <a:sym typeface="Arial"/>
            </a:endParaRPr>
          </a:p>
        </p:txBody>
      </p:sp>
      <p:sp>
        <p:nvSpPr>
          <p:cNvPr id="74" name="Google Shape;74;p15"/>
          <p:cNvSpPr txBox="1"/>
          <p:nvPr/>
        </p:nvSpPr>
        <p:spPr>
          <a:xfrm>
            <a:off x="4285000" y="6630165"/>
            <a:ext cx="3621900" cy="20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CCCCCC"/>
              </a:buClr>
              <a:buFont typeface="Roboto"/>
              <a:buNone/>
            </a:pPr>
            <a:r>
              <a:rPr lang="en-US" sz="1100" b="0" i="0" u="none" strike="noStrike" cap="none">
                <a:solidFill>
                  <a:srgbClr val="CCCCCC"/>
                </a:solidFill>
                <a:latin typeface="Roboto"/>
                <a:ea typeface="Roboto"/>
                <a:cs typeface="Roboto"/>
                <a:sym typeface="Roboto"/>
              </a:rPr>
              <a:t>© 2017 consensys.net</a:t>
            </a:r>
            <a:endParaRPr sz="1900"/>
          </a:p>
        </p:txBody>
      </p:sp>
      <p:pic>
        <p:nvPicPr>
          <p:cNvPr id="75" name="Google Shape;75;p15" descr="logo-mark.png"/>
          <p:cNvPicPr preferRelativeResize="0"/>
          <p:nvPr/>
        </p:nvPicPr>
        <p:blipFill rotWithShape="1">
          <a:blip r:embed="rId2">
            <a:alphaModFix/>
          </a:blip>
          <a:srcRect/>
          <a:stretch/>
        </p:blipFill>
        <p:spPr>
          <a:xfrm>
            <a:off x="110932" y="6589165"/>
            <a:ext cx="291300" cy="291300"/>
          </a:xfrm>
          <a:prstGeom prst="rect">
            <a:avLst/>
          </a:prstGeom>
          <a:noFill/>
          <a:ln>
            <a:noFill/>
          </a:ln>
        </p:spPr>
      </p:pic>
      <p:pic>
        <p:nvPicPr>
          <p:cNvPr id="76" name="Google Shape;76;p15" descr="logo-word.png"/>
          <p:cNvPicPr preferRelativeResize="0"/>
          <p:nvPr/>
        </p:nvPicPr>
        <p:blipFill rotWithShape="1">
          <a:blip r:embed="rId3">
            <a:alphaModFix/>
          </a:blip>
          <a:srcRect/>
          <a:stretch/>
        </p:blipFill>
        <p:spPr>
          <a:xfrm>
            <a:off x="462684" y="6666065"/>
            <a:ext cx="1096800" cy="137700"/>
          </a:xfrm>
          <a:prstGeom prst="rect">
            <a:avLst/>
          </a:prstGeom>
          <a:noFill/>
          <a:ln>
            <a:noFill/>
          </a:ln>
        </p:spPr>
      </p:pic>
      <p:sp>
        <p:nvSpPr>
          <p:cNvPr id="77" name="Google Shape;77;p15"/>
          <p:cNvSpPr txBox="1">
            <a:spLocks noGrp="1"/>
          </p:cNvSpPr>
          <p:nvPr>
            <p:ph type="title" idx="2"/>
          </p:nvPr>
        </p:nvSpPr>
        <p:spPr>
          <a:xfrm>
            <a:off x="110933" y="480967"/>
            <a:ext cx="10116300" cy="428100"/>
          </a:xfrm>
          <a:prstGeom prst="rect">
            <a:avLst/>
          </a:prstGeom>
          <a:noFill/>
          <a:ln>
            <a:noFill/>
          </a:ln>
        </p:spPr>
        <p:txBody>
          <a:bodyPr spcFirstLastPara="1" wrap="square" lIns="121900" tIns="121900" rIns="121900" bIns="121900" anchor="ctr" anchorCtr="0"/>
          <a:lstStyle>
            <a:lvl1pPr marL="0" marR="0" lvl="0" indent="0" algn="l" rtl="0">
              <a:lnSpc>
                <a:spcPct val="100000"/>
              </a:lnSpc>
              <a:spcBef>
                <a:spcPts val="0"/>
              </a:spcBef>
              <a:spcAft>
                <a:spcPts val="0"/>
              </a:spcAft>
              <a:buClr>
                <a:srgbClr val="B7B7B7"/>
              </a:buClr>
              <a:buSzPts val="1300"/>
              <a:buFont typeface="Roboto"/>
              <a:buNone/>
              <a:defRPr sz="1300" b="0" i="0" u="none" strike="noStrike" cap="none">
                <a:solidFill>
                  <a:srgbClr val="B7B7B7"/>
                </a:solidFill>
                <a:latin typeface="Roboto"/>
                <a:ea typeface="Roboto"/>
                <a:cs typeface="Roboto"/>
                <a:sym typeface="Roboto"/>
              </a:defRPr>
            </a:lvl1pPr>
            <a:lvl2pPr lvl="1"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2pPr>
            <a:lvl3pPr lvl="2"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3pPr>
            <a:lvl4pPr lvl="3"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4pPr>
            <a:lvl5pPr lvl="4"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5pPr>
            <a:lvl6pPr lvl="5"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6pPr>
            <a:lvl7pPr lvl="6"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7pPr>
            <a:lvl8pPr lvl="7"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8pPr>
            <a:lvl9pPr lvl="8" indent="0" rtl="0">
              <a:spcBef>
                <a:spcPts val="0"/>
              </a:spcBef>
              <a:spcAft>
                <a:spcPts val="0"/>
              </a:spcAft>
              <a:buClr>
                <a:srgbClr val="B7B7B7"/>
              </a:buClr>
              <a:buSzPts val="3700"/>
              <a:buFont typeface="Roboto"/>
              <a:buNone/>
              <a:defRPr sz="2400">
                <a:solidFill>
                  <a:srgbClr val="B7B7B7"/>
                </a:solidFill>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2">
            <a:alphaModFix/>
          </a:blip>
          <a:srcRect/>
          <a:stretch/>
        </p:blipFill>
        <p:spPr>
          <a:xfrm>
            <a:off x="4610100" y="2209801"/>
            <a:ext cx="2971800" cy="2438400"/>
          </a:xfrm>
          <a:prstGeom prst="rect">
            <a:avLst/>
          </a:prstGeom>
          <a:noFill/>
          <a:ln>
            <a:noFill/>
          </a:ln>
        </p:spPr>
      </p:pic>
      <p:sp>
        <p:nvSpPr>
          <p:cNvPr id="80" name="Google Shape;80;p16"/>
          <p:cNvSpPr/>
          <p:nvPr/>
        </p:nvSpPr>
        <p:spPr>
          <a:xfrm>
            <a:off x="3657600" y="6432541"/>
            <a:ext cx="4876800" cy="265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Font typeface="Open Sans"/>
              <a:buNone/>
            </a:pPr>
            <a:r>
              <a:rPr lang="en-US" sz="1000" b="0" i="0" u="none" strike="noStrike" cap="none">
                <a:solidFill>
                  <a:srgbClr val="7F7F7F"/>
                </a:solidFill>
                <a:latin typeface="Roboto"/>
                <a:ea typeface="Roboto"/>
                <a:cs typeface="Roboto"/>
                <a:sym typeface="Roboto"/>
              </a:rPr>
              <a:t>© 201</a:t>
            </a:r>
            <a:r>
              <a:rPr lang="en-US" sz="1000">
                <a:solidFill>
                  <a:srgbClr val="7F7F7F"/>
                </a:solidFill>
                <a:latin typeface="Roboto"/>
                <a:ea typeface="Roboto"/>
                <a:cs typeface="Roboto"/>
                <a:sym typeface="Roboto"/>
              </a:rPr>
              <a:t>7</a:t>
            </a:r>
            <a:r>
              <a:rPr lang="en-US" sz="1000" b="0" i="0" u="none" strike="noStrike" cap="none">
                <a:solidFill>
                  <a:srgbClr val="7F7F7F"/>
                </a:solidFill>
                <a:latin typeface="Roboto"/>
                <a:ea typeface="Roboto"/>
                <a:cs typeface="Roboto"/>
                <a:sym typeface="Roboto"/>
              </a:rPr>
              <a:t> consensys.net/enterprise</a:t>
            </a:r>
            <a:endParaRPr sz="1000">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ite Blank">
  <p:cSld name="CUSTOM_3">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rtl="0">
              <a:spcBef>
                <a:spcPts val="0"/>
              </a:spcBef>
              <a:spcAft>
                <a:spcPts val="0"/>
              </a:spcAft>
              <a:buSzPts val="4800"/>
              <a:buFont typeface="Roboto Thin"/>
              <a:buNone/>
              <a:defRPr sz="4800">
                <a:latin typeface="Roboto Thin"/>
                <a:ea typeface="Roboto Thin"/>
                <a:cs typeface="Roboto Thin"/>
                <a:sym typeface="Roboto Thin"/>
              </a:defRPr>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3" name="Google Shape;83;p1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3200"/>
              <a:buFont typeface="Roboto Light"/>
              <a:buNone/>
              <a:defRPr sz="3200">
                <a:latin typeface="Roboto Light"/>
                <a:ea typeface="Roboto Light"/>
                <a:cs typeface="Roboto Light"/>
                <a:sym typeface="Roboto Ligh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14"/>
        <p:cNvGrpSpPr/>
        <p:nvPr/>
      </p:nvGrpSpPr>
      <p:grpSpPr>
        <a:xfrm>
          <a:off x="0" y="0"/>
          <a:ext cx="0" cy="0"/>
          <a:chOff x="0" y="0"/>
          <a:chExt cx="0" cy="0"/>
        </a:xfrm>
      </p:grpSpPr>
      <p:grpSp>
        <p:nvGrpSpPr>
          <p:cNvPr id="115" name="Google Shape;115;p20"/>
          <p:cNvGrpSpPr/>
          <p:nvPr/>
        </p:nvGrpSpPr>
        <p:grpSpPr>
          <a:xfrm>
            <a:off x="8130968" y="7"/>
            <a:ext cx="4060732" cy="2707359"/>
            <a:chOff x="6098378" y="5"/>
            <a:chExt cx="3045625" cy="2030570"/>
          </a:xfrm>
        </p:grpSpPr>
        <p:sp>
          <p:nvSpPr>
            <p:cNvPr id="116" name="Google Shape;116;p20"/>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20"/>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20"/>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20"/>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20"/>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 name="Google Shape;121;p20"/>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22" name="Google Shape;122;p20"/>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lstStyle>
            <a:lvl1pPr lvl="0" rtl="0">
              <a:lnSpc>
                <a:spcPct val="100000"/>
              </a:lnSpc>
              <a:spcBef>
                <a:spcPts val="0"/>
              </a:spcBef>
              <a:spcAft>
                <a:spcPts val="0"/>
              </a:spcAft>
              <a:buClr>
                <a:schemeClr val="lt1"/>
              </a:buClr>
              <a:buSzPts val="2800"/>
              <a:buNone/>
              <a:defRPr sz="28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rgbClr val="CFE2F3"/>
        </a:solidFill>
        <a:effectLst/>
      </p:bgPr>
    </p:bg>
    <p:spTree>
      <p:nvGrpSpPr>
        <p:cNvPr id="1" name="Shape 123"/>
        <p:cNvGrpSpPr/>
        <p:nvPr/>
      </p:nvGrpSpPr>
      <p:grpSpPr>
        <a:xfrm>
          <a:off x="0" y="0"/>
          <a:ext cx="0" cy="0"/>
          <a:chOff x="0" y="0"/>
          <a:chExt cx="0" cy="0"/>
        </a:xfrm>
      </p:grpSpPr>
      <p:grpSp>
        <p:nvGrpSpPr>
          <p:cNvPr id="124" name="Google Shape;124;p21"/>
          <p:cNvGrpSpPr/>
          <p:nvPr/>
        </p:nvGrpSpPr>
        <p:grpSpPr>
          <a:xfrm>
            <a:off x="8130968" y="7"/>
            <a:ext cx="4060732" cy="2707359"/>
            <a:chOff x="6098378" y="5"/>
            <a:chExt cx="3045625" cy="2030570"/>
          </a:xfrm>
        </p:grpSpPr>
        <p:sp>
          <p:nvSpPr>
            <p:cNvPr id="125" name="Google Shape;125;p21"/>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 name="Google Shape;126;p21"/>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 name="Google Shape;127;p21"/>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p21"/>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 name="Google Shape;129;p21"/>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 name="Google Shape;130;p21"/>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lstStyle>
            <a:lvl1pPr lvl="0" rtl="0">
              <a:spcBef>
                <a:spcPts val="0"/>
              </a:spcBef>
              <a:spcAft>
                <a:spcPts val="0"/>
              </a:spcAft>
              <a:buClr>
                <a:srgbClr val="434343"/>
              </a:buClr>
              <a:buSzPts val="5600"/>
              <a:buNone/>
              <a:defRPr sz="5600">
                <a:solidFill>
                  <a:srgbClr val="434343"/>
                </a:solidFill>
              </a:defRPr>
            </a:lvl1pPr>
            <a:lvl2pPr lvl="1" rtl="0">
              <a:spcBef>
                <a:spcPts val="0"/>
              </a:spcBef>
              <a:spcAft>
                <a:spcPts val="0"/>
              </a:spcAft>
              <a:buClr>
                <a:srgbClr val="434343"/>
              </a:buClr>
              <a:buSzPts val="5600"/>
              <a:buNone/>
              <a:defRPr sz="5600">
                <a:solidFill>
                  <a:srgbClr val="434343"/>
                </a:solidFill>
              </a:defRPr>
            </a:lvl2pPr>
            <a:lvl3pPr lvl="2" rtl="0">
              <a:spcBef>
                <a:spcPts val="0"/>
              </a:spcBef>
              <a:spcAft>
                <a:spcPts val="0"/>
              </a:spcAft>
              <a:buClr>
                <a:srgbClr val="434343"/>
              </a:buClr>
              <a:buSzPts val="5600"/>
              <a:buNone/>
              <a:defRPr sz="5600">
                <a:solidFill>
                  <a:srgbClr val="434343"/>
                </a:solidFill>
              </a:defRPr>
            </a:lvl3pPr>
            <a:lvl4pPr lvl="3" rtl="0">
              <a:spcBef>
                <a:spcPts val="0"/>
              </a:spcBef>
              <a:spcAft>
                <a:spcPts val="0"/>
              </a:spcAft>
              <a:buClr>
                <a:srgbClr val="434343"/>
              </a:buClr>
              <a:buSzPts val="5600"/>
              <a:buNone/>
              <a:defRPr sz="5600">
                <a:solidFill>
                  <a:srgbClr val="434343"/>
                </a:solidFill>
              </a:defRPr>
            </a:lvl4pPr>
            <a:lvl5pPr lvl="4" rtl="0">
              <a:spcBef>
                <a:spcPts val="0"/>
              </a:spcBef>
              <a:spcAft>
                <a:spcPts val="0"/>
              </a:spcAft>
              <a:buClr>
                <a:srgbClr val="434343"/>
              </a:buClr>
              <a:buSzPts val="5600"/>
              <a:buNone/>
              <a:defRPr sz="5600">
                <a:solidFill>
                  <a:srgbClr val="434343"/>
                </a:solidFill>
              </a:defRPr>
            </a:lvl5pPr>
            <a:lvl6pPr lvl="5" rtl="0">
              <a:spcBef>
                <a:spcPts val="0"/>
              </a:spcBef>
              <a:spcAft>
                <a:spcPts val="0"/>
              </a:spcAft>
              <a:buClr>
                <a:srgbClr val="434343"/>
              </a:buClr>
              <a:buSzPts val="5600"/>
              <a:buNone/>
              <a:defRPr sz="5600">
                <a:solidFill>
                  <a:srgbClr val="434343"/>
                </a:solidFill>
              </a:defRPr>
            </a:lvl6pPr>
            <a:lvl7pPr lvl="6" rtl="0">
              <a:spcBef>
                <a:spcPts val="0"/>
              </a:spcBef>
              <a:spcAft>
                <a:spcPts val="0"/>
              </a:spcAft>
              <a:buClr>
                <a:srgbClr val="434343"/>
              </a:buClr>
              <a:buSzPts val="5600"/>
              <a:buNone/>
              <a:defRPr sz="5600">
                <a:solidFill>
                  <a:srgbClr val="434343"/>
                </a:solidFill>
              </a:defRPr>
            </a:lvl7pPr>
            <a:lvl8pPr lvl="7" rtl="0">
              <a:spcBef>
                <a:spcPts val="0"/>
              </a:spcBef>
              <a:spcAft>
                <a:spcPts val="0"/>
              </a:spcAft>
              <a:buClr>
                <a:srgbClr val="434343"/>
              </a:buClr>
              <a:buSzPts val="5600"/>
              <a:buNone/>
              <a:defRPr sz="5600">
                <a:solidFill>
                  <a:srgbClr val="434343"/>
                </a:solidFill>
              </a:defRPr>
            </a:lvl8pPr>
            <a:lvl9pPr lvl="8" rtl="0">
              <a:spcBef>
                <a:spcPts val="0"/>
              </a:spcBef>
              <a:spcAft>
                <a:spcPts val="0"/>
              </a:spcAft>
              <a:buClr>
                <a:srgbClr val="434343"/>
              </a:buClr>
              <a:buSzPts val="5600"/>
              <a:buNone/>
              <a:defRPr sz="5600">
                <a:solidFill>
                  <a:srgbClr val="434343"/>
                </a:solidFill>
              </a:defRPr>
            </a:lvl9pPr>
          </a:lstStyle>
          <a:p>
            <a:endParaRPr/>
          </a:p>
        </p:txBody>
      </p:sp>
      <p:sp>
        <p:nvSpPr>
          <p:cNvPr id="131" name="Google Shape;131;p21"/>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lstStyle>
            <a:lvl1pPr lvl="0" rtl="0">
              <a:lnSpc>
                <a:spcPct val="100000"/>
              </a:lnSpc>
              <a:spcBef>
                <a:spcPts val="0"/>
              </a:spcBef>
              <a:spcAft>
                <a:spcPts val="0"/>
              </a:spcAft>
              <a:buClr>
                <a:srgbClr val="434343"/>
              </a:buClr>
              <a:buSzPts val="2800"/>
              <a:buNone/>
              <a:defRPr sz="2800">
                <a:solidFill>
                  <a:srgbClr val="434343"/>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2"/>
        <p:cNvGrpSpPr/>
        <p:nvPr/>
      </p:nvGrpSpPr>
      <p:grpSpPr>
        <a:xfrm>
          <a:off x="0" y="0"/>
          <a:ext cx="0" cy="0"/>
          <a:chOff x="0" y="0"/>
          <a:chExt cx="0" cy="0"/>
        </a:xfrm>
      </p:grpSpPr>
      <p:grpSp>
        <p:nvGrpSpPr>
          <p:cNvPr id="133" name="Google Shape;133;p22"/>
          <p:cNvGrpSpPr/>
          <p:nvPr/>
        </p:nvGrpSpPr>
        <p:grpSpPr>
          <a:xfrm>
            <a:off x="8130968" y="7"/>
            <a:ext cx="4060732" cy="2707359"/>
            <a:chOff x="6098378" y="5"/>
            <a:chExt cx="3045625" cy="2030570"/>
          </a:xfrm>
        </p:grpSpPr>
        <p:sp>
          <p:nvSpPr>
            <p:cNvPr id="134" name="Google Shape;134;p22"/>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22"/>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22"/>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 name="Google Shape;137;p22"/>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p22"/>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pic>
        <p:nvPicPr>
          <p:cNvPr id="140" name="Google Shape;140;p22"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41"/>
        <p:cNvGrpSpPr/>
        <p:nvPr/>
      </p:nvGrpSpPr>
      <p:grpSpPr>
        <a:xfrm>
          <a:off x="0" y="0"/>
          <a:ext cx="0" cy="0"/>
          <a:chOff x="0" y="0"/>
          <a:chExt cx="0" cy="0"/>
        </a:xfrm>
      </p:grpSpPr>
      <p:grpSp>
        <p:nvGrpSpPr>
          <p:cNvPr id="142" name="Google Shape;142;p23"/>
          <p:cNvGrpSpPr/>
          <p:nvPr/>
        </p:nvGrpSpPr>
        <p:grpSpPr>
          <a:xfrm rot="10800000" flipH="1">
            <a:off x="8130968" y="4165674"/>
            <a:ext cx="4060732" cy="2707359"/>
            <a:chOff x="6098378" y="5"/>
            <a:chExt cx="3045625" cy="2030570"/>
          </a:xfrm>
        </p:grpSpPr>
        <p:sp>
          <p:nvSpPr>
            <p:cNvPr id="143" name="Google Shape;143;p2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 name="Google Shape;144;p2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2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2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2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 name="Google Shape;148;p23"/>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5600"/>
              <a:buNone/>
              <a:defRPr sz="56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pic>
        <p:nvPicPr>
          <p:cNvPr id="149" name="Google Shape;149;p23"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
        <p:nvSpPr>
          <p:cNvPr id="150" name="Google Shape;150;p23"/>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b="1"/>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3" name="Google Shape;153;p24"/>
          <p:cNvSpPr txBox="1">
            <a:spLocks noGrp="1"/>
          </p:cNvSpPr>
          <p:nvPr>
            <p:ph type="body" idx="1"/>
          </p:nvPr>
        </p:nvSpPr>
        <p:spPr>
          <a:xfrm>
            <a:off x="415600" y="1639833"/>
            <a:ext cx="11360700" cy="4452000"/>
          </a:xfrm>
          <a:prstGeom prst="rect">
            <a:avLst/>
          </a:prstGeom>
        </p:spPr>
        <p:txBody>
          <a:bodyPr spcFirstLastPara="1" wrap="square" lIns="121900" tIns="121900" rIns="121900" bIns="121900" anchor="t"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54" name="Google Shape;154;p24"/>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grpSp>
        <p:nvGrpSpPr>
          <p:cNvPr id="155" name="Google Shape;155;p24"/>
          <p:cNvGrpSpPr/>
          <p:nvPr/>
        </p:nvGrpSpPr>
        <p:grpSpPr>
          <a:xfrm>
            <a:off x="8241344" y="5563390"/>
            <a:ext cx="3950345" cy="1317185"/>
            <a:chOff x="6181163" y="3903669"/>
            <a:chExt cx="2962833" cy="987913"/>
          </a:xfrm>
        </p:grpSpPr>
        <p:sp>
          <p:nvSpPr>
            <p:cNvPr id="156" name="Google Shape;156;p24"/>
            <p:cNvSpPr/>
            <p:nvPr/>
          </p:nvSpPr>
          <p:spPr>
            <a:xfrm>
              <a:off x="8154895"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p24"/>
            <p:cNvSpPr/>
            <p:nvPr/>
          </p:nvSpPr>
          <p:spPr>
            <a:xfrm flipH="1">
              <a:off x="6181163"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p24"/>
            <p:cNvSpPr/>
            <p:nvPr/>
          </p:nvSpPr>
          <p:spPr>
            <a:xfrm>
              <a:off x="7170274" y="3903669"/>
              <a:ext cx="989100" cy="987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9" name="Google Shape;159;p24"/>
            <p:cNvSpPr/>
            <p:nvPr/>
          </p:nvSpPr>
          <p:spPr>
            <a:xfrm rot="10800000">
              <a:off x="8154757" y="3903682"/>
              <a:ext cx="989100" cy="9879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pic>
        <p:nvPicPr>
          <p:cNvPr id="160" name="Google Shape;160;p24"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b="1"/>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63" name="Google Shape;163;p25"/>
          <p:cNvSpPr txBox="1">
            <a:spLocks noGrp="1"/>
          </p:cNvSpPr>
          <p:nvPr>
            <p:ph type="body" idx="1"/>
          </p:nvPr>
        </p:nvSpPr>
        <p:spPr>
          <a:xfrm>
            <a:off x="415600" y="1639967"/>
            <a:ext cx="5333100" cy="44520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64" name="Google Shape;164;p25"/>
          <p:cNvSpPr txBox="1">
            <a:spLocks noGrp="1"/>
          </p:cNvSpPr>
          <p:nvPr>
            <p:ph type="body" idx="2"/>
          </p:nvPr>
        </p:nvSpPr>
        <p:spPr>
          <a:xfrm>
            <a:off x="6443200" y="1639967"/>
            <a:ext cx="5333100" cy="44520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66" name="Google Shape;166;p25"/>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415600" y="343467"/>
            <a:ext cx="11360700" cy="810300"/>
          </a:xfrm>
          <a:prstGeom prst="rect">
            <a:avLst/>
          </a:prstGeom>
        </p:spPr>
        <p:txBody>
          <a:bodyPr spcFirstLastPara="1" wrap="square" lIns="121900" tIns="121900" rIns="121900" bIns="121900" anchor="t"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pic>
        <p:nvPicPr>
          <p:cNvPr id="169" name="Google Shape;169;p26"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
        <p:nvSpPr>
          <p:cNvPr id="170" name="Google Shape;170;p26"/>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73" name="Google Shape;173;p27"/>
          <p:cNvSpPr txBox="1">
            <a:spLocks noGrp="1"/>
          </p:cNvSpPr>
          <p:nvPr>
            <p:ph type="body" idx="1"/>
          </p:nvPr>
        </p:nvSpPr>
        <p:spPr>
          <a:xfrm>
            <a:off x="415600" y="1954405"/>
            <a:ext cx="3744000" cy="4137600"/>
          </a:xfrm>
          <a:prstGeom prst="rect">
            <a:avLst/>
          </a:prstGeom>
        </p:spPr>
        <p:txBody>
          <a:bodyPr spcFirstLastPara="1" wrap="square" lIns="121900" tIns="121900" rIns="121900" bIns="121900" anchor="t" anchorCtr="0"/>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74" name="Google Shape;174;p27"/>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175" name="Google Shape;175;p27"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76"/>
        <p:cNvGrpSpPr/>
        <p:nvPr/>
      </p:nvGrpSpPr>
      <p:grpSpPr>
        <a:xfrm>
          <a:off x="0" y="0"/>
          <a:ext cx="0" cy="0"/>
          <a:chOff x="0" y="0"/>
          <a:chExt cx="0" cy="0"/>
        </a:xfrm>
      </p:grpSpPr>
      <p:grpSp>
        <p:nvGrpSpPr>
          <p:cNvPr id="177" name="Google Shape;177;p28"/>
          <p:cNvGrpSpPr/>
          <p:nvPr/>
        </p:nvGrpSpPr>
        <p:grpSpPr>
          <a:xfrm>
            <a:off x="8130968" y="7"/>
            <a:ext cx="4060732" cy="2707359"/>
            <a:chOff x="6098378" y="5"/>
            <a:chExt cx="3045625" cy="2030570"/>
          </a:xfrm>
        </p:grpSpPr>
        <p:sp>
          <p:nvSpPr>
            <p:cNvPr id="178" name="Google Shape;178;p28"/>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28"/>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28"/>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p28"/>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28"/>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3" name="Google Shape;183;p28"/>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84" name="Google Shape;184;p28"/>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29"/>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p29"/>
          <p:cNvSpPr txBox="1">
            <a:spLocks noGrp="1"/>
          </p:cNvSpPr>
          <p:nvPr>
            <p:ph type="title"/>
          </p:nvPr>
        </p:nvSpPr>
        <p:spPr>
          <a:xfrm>
            <a:off x="354000" y="2042800"/>
            <a:ext cx="5393700" cy="2085900"/>
          </a:xfrm>
          <a:prstGeom prst="rect">
            <a:avLst/>
          </a:prstGeom>
        </p:spPr>
        <p:txBody>
          <a:bodyPr spcFirstLastPara="1" wrap="square" lIns="121900" tIns="121900" rIns="121900" bIns="121900" anchor="b" anchorCtr="0"/>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88" name="Google Shape;188;p29"/>
          <p:cNvSpPr txBox="1">
            <a:spLocks noGrp="1"/>
          </p:cNvSpPr>
          <p:nvPr>
            <p:ph type="subTitle" idx="1"/>
          </p:nvPr>
        </p:nvSpPr>
        <p:spPr>
          <a:xfrm>
            <a:off x="354000" y="4200002"/>
            <a:ext cx="5393700" cy="16923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2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90" name="Google Shape;190;p29"/>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91" name="Google Shape;191;p29"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
        <p:cNvGrpSpPr/>
        <p:nvPr/>
      </p:nvGrpSpPr>
      <p:grpSpPr>
        <a:xfrm>
          <a:off x="0" y="0"/>
          <a:ext cx="0" cy="0"/>
          <a:chOff x="0" y="0"/>
          <a:chExt cx="0" cy="0"/>
        </a:xfrm>
      </p:grpSpPr>
      <p:sp>
        <p:nvSpPr>
          <p:cNvPr id="193" name="Google Shape;193;p30"/>
          <p:cNvSpPr txBox="1">
            <a:spLocks noGrp="1"/>
          </p:cNvSpPr>
          <p:nvPr>
            <p:ph type="body" idx="1"/>
          </p:nvPr>
        </p:nvSpPr>
        <p:spPr>
          <a:xfrm>
            <a:off x="426000" y="5640767"/>
            <a:ext cx="7998300" cy="798300"/>
          </a:xfrm>
          <a:prstGeom prst="rect">
            <a:avLst/>
          </a:prstGeom>
        </p:spPr>
        <p:txBody>
          <a:bodyPr spcFirstLastPara="1" wrap="square" lIns="121900" tIns="121900" rIns="121900" bIns="121900" anchor="ctr" anchorCtr="0"/>
          <a:lstStyle>
            <a:lvl1pPr marL="457200" lvl="0" indent="-228600" rtl="0">
              <a:lnSpc>
                <a:spcPct val="100000"/>
              </a:lnSpc>
              <a:spcBef>
                <a:spcPts val="0"/>
              </a:spcBef>
              <a:spcAft>
                <a:spcPts val="0"/>
              </a:spcAft>
              <a:buSzPts val="2400"/>
              <a:buNone/>
              <a:defRPr/>
            </a:lvl1pPr>
          </a:lstStyle>
          <a:p>
            <a:endParaRPr/>
          </a:p>
        </p:txBody>
      </p:sp>
      <p:sp>
        <p:nvSpPr>
          <p:cNvPr id="194" name="Google Shape;194;p3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195" name="Google Shape;195;p30"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96"/>
        <p:cNvGrpSpPr/>
        <p:nvPr/>
      </p:nvGrpSpPr>
      <p:grpSpPr>
        <a:xfrm>
          <a:off x="0" y="0"/>
          <a:ext cx="0" cy="0"/>
          <a:chOff x="0" y="0"/>
          <a:chExt cx="0" cy="0"/>
        </a:xfrm>
      </p:grpSpPr>
      <p:grpSp>
        <p:nvGrpSpPr>
          <p:cNvPr id="197" name="Google Shape;197;p31"/>
          <p:cNvGrpSpPr/>
          <p:nvPr/>
        </p:nvGrpSpPr>
        <p:grpSpPr>
          <a:xfrm>
            <a:off x="8130968" y="7"/>
            <a:ext cx="4060732" cy="2707359"/>
            <a:chOff x="6098378" y="5"/>
            <a:chExt cx="3045625" cy="2030570"/>
          </a:xfrm>
        </p:grpSpPr>
        <p:sp>
          <p:nvSpPr>
            <p:cNvPr id="198" name="Google Shape;198;p31"/>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9" name="Google Shape;199;p31"/>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p31"/>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p31"/>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31"/>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3" name="Google Shape;203;p31"/>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lstStyle>
            <a:lvl1pPr lvl="0" algn="ctr" rtl="0">
              <a:spcBef>
                <a:spcPts val="0"/>
              </a:spcBef>
              <a:spcAft>
                <a:spcPts val="0"/>
              </a:spcAft>
              <a:buClr>
                <a:schemeClr val="lt1"/>
              </a:buClr>
              <a:buSzPts val="16000"/>
              <a:buNone/>
              <a:defRPr sz="16000">
                <a:solidFill>
                  <a:schemeClr val="lt1"/>
                </a:solidFill>
              </a:defRPr>
            </a:lvl1pPr>
            <a:lvl2pPr lvl="1" algn="ctr" rtl="0">
              <a:spcBef>
                <a:spcPts val="0"/>
              </a:spcBef>
              <a:spcAft>
                <a:spcPts val="0"/>
              </a:spcAft>
              <a:buClr>
                <a:schemeClr val="lt1"/>
              </a:buClr>
              <a:buSzPts val="16000"/>
              <a:buNone/>
              <a:defRPr sz="16000">
                <a:solidFill>
                  <a:schemeClr val="lt1"/>
                </a:solidFill>
              </a:defRPr>
            </a:lvl2pPr>
            <a:lvl3pPr lvl="2" algn="ctr" rtl="0">
              <a:spcBef>
                <a:spcPts val="0"/>
              </a:spcBef>
              <a:spcAft>
                <a:spcPts val="0"/>
              </a:spcAft>
              <a:buClr>
                <a:schemeClr val="lt1"/>
              </a:buClr>
              <a:buSzPts val="16000"/>
              <a:buNone/>
              <a:defRPr sz="16000">
                <a:solidFill>
                  <a:schemeClr val="lt1"/>
                </a:solidFill>
              </a:defRPr>
            </a:lvl3pPr>
            <a:lvl4pPr lvl="3" algn="ctr" rtl="0">
              <a:spcBef>
                <a:spcPts val="0"/>
              </a:spcBef>
              <a:spcAft>
                <a:spcPts val="0"/>
              </a:spcAft>
              <a:buClr>
                <a:schemeClr val="lt1"/>
              </a:buClr>
              <a:buSzPts val="16000"/>
              <a:buNone/>
              <a:defRPr sz="16000">
                <a:solidFill>
                  <a:schemeClr val="lt1"/>
                </a:solidFill>
              </a:defRPr>
            </a:lvl4pPr>
            <a:lvl5pPr lvl="4" algn="ctr" rtl="0">
              <a:spcBef>
                <a:spcPts val="0"/>
              </a:spcBef>
              <a:spcAft>
                <a:spcPts val="0"/>
              </a:spcAft>
              <a:buClr>
                <a:schemeClr val="lt1"/>
              </a:buClr>
              <a:buSzPts val="16000"/>
              <a:buNone/>
              <a:defRPr sz="16000">
                <a:solidFill>
                  <a:schemeClr val="lt1"/>
                </a:solidFill>
              </a:defRPr>
            </a:lvl5pPr>
            <a:lvl6pPr lvl="5" algn="ctr" rtl="0">
              <a:spcBef>
                <a:spcPts val="0"/>
              </a:spcBef>
              <a:spcAft>
                <a:spcPts val="0"/>
              </a:spcAft>
              <a:buClr>
                <a:schemeClr val="lt1"/>
              </a:buClr>
              <a:buSzPts val="16000"/>
              <a:buNone/>
              <a:defRPr sz="16000">
                <a:solidFill>
                  <a:schemeClr val="lt1"/>
                </a:solidFill>
              </a:defRPr>
            </a:lvl6pPr>
            <a:lvl7pPr lvl="6" algn="ctr" rtl="0">
              <a:spcBef>
                <a:spcPts val="0"/>
              </a:spcBef>
              <a:spcAft>
                <a:spcPts val="0"/>
              </a:spcAft>
              <a:buClr>
                <a:schemeClr val="lt1"/>
              </a:buClr>
              <a:buSzPts val="16000"/>
              <a:buNone/>
              <a:defRPr sz="16000">
                <a:solidFill>
                  <a:schemeClr val="lt1"/>
                </a:solidFill>
              </a:defRPr>
            </a:lvl7pPr>
            <a:lvl8pPr lvl="7" algn="ctr" rtl="0">
              <a:spcBef>
                <a:spcPts val="0"/>
              </a:spcBef>
              <a:spcAft>
                <a:spcPts val="0"/>
              </a:spcAft>
              <a:buClr>
                <a:schemeClr val="lt1"/>
              </a:buClr>
              <a:buSzPts val="16000"/>
              <a:buNone/>
              <a:defRPr sz="16000">
                <a:solidFill>
                  <a:schemeClr val="lt1"/>
                </a:solidFill>
              </a:defRPr>
            </a:lvl8pPr>
            <a:lvl9pPr lvl="8" algn="ctr" rtl="0">
              <a:spcBef>
                <a:spcPts val="0"/>
              </a:spcBef>
              <a:spcAft>
                <a:spcPts val="0"/>
              </a:spcAft>
              <a:buClr>
                <a:schemeClr val="lt1"/>
              </a:buClr>
              <a:buSzPts val="16000"/>
              <a:buNone/>
              <a:defRPr sz="16000">
                <a:solidFill>
                  <a:schemeClr val="lt1"/>
                </a:solidFill>
              </a:defRPr>
            </a:lvl9pPr>
          </a:lstStyle>
          <a:p>
            <a:r>
              <a:t>xx%</a:t>
            </a:r>
          </a:p>
        </p:txBody>
      </p:sp>
      <p:sp>
        <p:nvSpPr>
          <p:cNvPr id="204" name="Google Shape;204;p31"/>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Clr>
                <a:schemeClr val="lt1"/>
              </a:buClr>
              <a:buSzPts val="2400"/>
              <a:buChar char="●"/>
              <a:defRPr>
                <a:solidFill>
                  <a:schemeClr val="lt1"/>
                </a:solidFill>
              </a:defRPr>
            </a:lvl1pPr>
            <a:lvl2pPr marL="914400" lvl="1" indent="-349250" algn="ctr" rtl="0">
              <a:spcBef>
                <a:spcPts val="2100"/>
              </a:spcBef>
              <a:spcAft>
                <a:spcPts val="0"/>
              </a:spcAft>
              <a:buClr>
                <a:schemeClr val="lt1"/>
              </a:buClr>
              <a:buSzPts val="1900"/>
              <a:buChar char="○"/>
              <a:defRPr>
                <a:solidFill>
                  <a:schemeClr val="lt1"/>
                </a:solidFill>
              </a:defRPr>
            </a:lvl2pPr>
            <a:lvl3pPr marL="1371600" lvl="2" indent="-349250" algn="ctr" rtl="0">
              <a:spcBef>
                <a:spcPts val="2100"/>
              </a:spcBef>
              <a:spcAft>
                <a:spcPts val="0"/>
              </a:spcAft>
              <a:buClr>
                <a:schemeClr val="lt1"/>
              </a:buClr>
              <a:buSzPts val="1900"/>
              <a:buChar char="■"/>
              <a:defRPr>
                <a:solidFill>
                  <a:schemeClr val="lt1"/>
                </a:solidFill>
              </a:defRPr>
            </a:lvl3pPr>
            <a:lvl4pPr marL="1828800" lvl="3" indent="-349250" algn="ctr" rtl="0">
              <a:spcBef>
                <a:spcPts val="2100"/>
              </a:spcBef>
              <a:spcAft>
                <a:spcPts val="0"/>
              </a:spcAft>
              <a:buClr>
                <a:schemeClr val="lt1"/>
              </a:buClr>
              <a:buSzPts val="1900"/>
              <a:buChar char="●"/>
              <a:defRPr>
                <a:solidFill>
                  <a:schemeClr val="lt1"/>
                </a:solidFill>
              </a:defRPr>
            </a:lvl4pPr>
            <a:lvl5pPr marL="2286000" lvl="4" indent="-349250" algn="ctr" rtl="0">
              <a:spcBef>
                <a:spcPts val="2100"/>
              </a:spcBef>
              <a:spcAft>
                <a:spcPts val="0"/>
              </a:spcAft>
              <a:buClr>
                <a:schemeClr val="lt1"/>
              </a:buClr>
              <a:buSzPts val="1900"/>
              <a:buChar char="○"/>
              <a:defRPr>
                <a:solidFill>
                  <a:schemeClr val="lt1"/>
                </a:solidFill>
              </a:defRPr>
            </a:lvl5pPr>
            <a:lvl6pPr marL="2743200" lvl="5" indent="-349250" algn="ctr" rtl="0">
              <a:spcBef>
                <a:spcPts val="2100"/>
              </a:spcBef>
              <a:spcAft>
                <a:spcPts val="0"/>
              </a:spcAft>
              <a:buClr>
                <a:schemeClr val="lt1"/>
              </a:buClr>
              <a:buSzPts val="1900"/>
              <a:buChar char="■"/>
              <a:defRPr>
                <a:solidFill>
                  <a:schemeClr val="lt1"/>
                </a:solidFill>
              </a:defRPr>
            </a:lvl6pPr>
            <a:lvl7pPr marL="3200400" lvl="6" indent="-349250" algn="ctr" rtl="0">
              <a:spcBef>
                <a:spcPts val="2100"/>
              </a:spcBef>
              <a:spcAft>
                <a:spcPts val="0"/>
              </a:spcAft>
              <a:buClr>
                <a:schemeClr val="lt1"/>
              </a:buClr>
              <a:buSzPts val="1900"/>
              <a:buChar char="●"/>
              <a:defRPr>
                <a:solidFill>
                  <a:schemeClr val="lt1"/>
                </a:solidFill>
              </a:defRPr>
            </a:lvl7pPr>
            <a:lvl8pPr marL="3657600" lvl="7" indent="-349250" algn="ctr" rtl="0">
              <a:spcBef>
                <a:spcPts val="2100"/>
              </a:spcBef>
              <a:spcAft>
                <a:spcPts val="0"/>
              </a:spcAft>
              <a:buClr>
                <a:schemeClr val="lt1"/>
              </a:buClr>
              <a:buSzPts val="1900"/>
              <a:buChar char="○"/>
              <a:defRPr>
                <a:solidFill>
                  <a:schemeClr val="lt1"/>
                </a:solidFill>
              </a:defRPr>
            </a:lvl8pPr>
            <a:lvl9pPr marL="4114800" lvl="8" indent="-349250" algn="ctr" rtl="0">
              <a:spcBef>
                <a:spcPts val="2100"/>
              </a:spcBef>
              <a:spcAft>
                <a:spcPts val="2100"/>
              </a:spcAft>
              <a:buClr>
                <a:schemeClr val="lt1"/>
              </a:buClr>
              <a:buSzPts val="1900"/>
              <a:buChar char="■"/>
              <a:defRPr>
                <a:solidFill>
                  <a:schemeClr val="lt1"/>
                </a:solidFill>
              </a:defRPr>
            </a:lvl9pPr>
          </a:lstStyle>
          <a:p>
            <a:endParaRPr/>
          </a:p>
        </p:txBody>
      </p:sp>
      <p:sp>
        <p:nvSpPr>
          <p:cNvPr id="205" name="Google Shape;205;p31"/>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06" name="Google Shape;206;p31"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dk1"/>
        </a:solidFill>
        <a:effectLst/>
      </p:bgPr>
    </p:bg>
    <p:spTree>
      <p:nvGrpSpPr>
        <p:cNvPr id="1" name="Shape 207"/>
        <p:cNvGrpSpPr/>
        <p:nvPr/>
      </p:nvGrpSpPr>
      <p:grpSpPr>
        <a:xfrm>
          <a:off x="0" y="0"/>
          <a:ext cx="0" cy="0"/>
          <a:chOff x="0" y="0"/>
          <a:chExt cx="0" cy="0"/>
        </a:xfrm>
      </p:grpSpPr>
      <p:grpSp>
        <p:nvGrpSpPr>
          <p:cNvPr id="208" name="Google Shape;208;p32"/>
          <p:cNvGrpSpPr/>
          <p:nvPr/>
        </p:nvGrpSpPr>
        <p:grpSpPr>
          <a:xfrm rot="10800000" flipH="1">
            <a:off x="8130968" y="4165674"/>
            <a:ext cx="4060732" cy="2707359"/>
            <a:chOff x="6098378" y="5"/>
            <a:chExt cx="3045625" cy="2030570"/>
          </a:xfrm>
        </p:grpSpPr>
        <p:sp>
          <p:nvSpPr>
            <p:cNvPr id="209" name="Google Shape;209;p32"/>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32"/>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32"/>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32"/>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14" name="Google Shape;214;p32"/>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lstStyle>
            <a:lvl1pPr lvl="0" algn="ctr" rtl="0">
              <a:spcBef>
                <a:spcPts val="0"/>
              </a:spcBef>
              <a:spcAft>
                <a:spcPts val="0"/>
              </a:spcAft>
              <a:buClr>
                <a:schemeClr val="lt1"/>
              </a:buClr>
              <a:buSzPts val="16000"/>
              <a:buNone/>
              <a:defRPr sz="16000">
                <a:solidFill>
                  <a:schemeClr val="lt1"/>
                </a:solidFill>
              </a:defRPr>
            </a:lvl1pPr>
            <a:lvl2pPr lvl="1" algn="ctr" rtl="0">
              <a:spcBef>
                <a:spcPts val="0"/>
              </a:spcBef>
              <a:spcAft>
                <a:spcPts val="0"/>
              </a:spcAft>
              <a:buClr>
                <a:schemeClr val="lt1"/>
              </a:buClr>
              <a:buSzPts val="16000"/>
              <a:buNone/>
              <a:defRPr sz="16000">
                <a:solidFill>
                  <a:schemeClr val="lt1"/>
                </a:solidFill>
              </a:defRPr>
            </a:lvl2pPr>
            <a:lvl3pPr lvl="2" algn="ctr" rtl="0">
              <a:spcBef>
                <a:spcPts val="0"/>
              </a:spcBef>
              <a:spcAft>
                <a:spcPts val="0"/>
              </a:spcAft>
              <a:buClr>
                <a:schemeClr val="lt1"/>
              </a:buClr>
              <a:buSzPts val="16000"/>
              <a:buNone/>
              <a:defRPr sz="16000">
                <a:solidFill>
                  <a:schemeClr val="lt1"/>
                </a:solidFill>
              </a:defRPr>
            </a:lvl3pPr>
            <a:lvl4pPr lvl="3" algn="ctr" rtl="0">
              <a:spcBef>
                <a:spcPts val="0"/>
              </a:spcBef>
              <a:spcAft>
                <a:spcPts val="0"/>
              </a:spcAft>
              <a:buClr>
                <a:schemeClr val="lt1"/>
              </a:buClr>
              <a:buSzPts val="16000"/>
              <a:buNone/>
              <a:defRPr sz="16000">
                <a:solidFill>
                  <a:schemeClr val="lt1"/>
                </a:solidFill>
              </a:defRPr>
            </a:lvl4pPr>
            <a:lvl5pPr lvl="4" algn="ctr" rtl="0">
              <a:spcBef>
                <a:spcPts val="0"/>
              </a:spcBef>
              <a:spcAft>
                <a:spcPts val="0"/>
              </a:spcAft>
              <a:buClr>
                <a:schemeClr val="lt1"/>
              </a:buClr>
              <a:buSzPts val="16000"/>
              <a:buNone/>
              <a:defRPr sz="16000">
                <a:solidFill>
                  <a:schemeClr val="lt1"/>
                </a:solidFill>
              </a:defRPr>
            </a:lvl5pPr>
            <a:lvl6pPr lvl="5" algn="ctr" rtl="0">
              <a:spcBef>
                <a:spcPts val="0"/>
              </a:spcBef>
              <a:spcAft>
                <a:spcPts val="0"/>
              </a:spcAft>
              <a:buClr>
                <a:schemeClr val="lt1"/>
              </a:buClr>
              <a:buSzPts val="16000"/>
              <a:buNone/>
              <a:defRPr sz="16000">
                <a:solidFill>
                  <a:schemeClr val="lt1"/>
                </a:solidFill>
              </a:defRPr>
            </a:lvl6pPr>
            <a:lvl7pPr lvl="6" algn="ctr" rtl="0">
              <a:spcBef>
                <a:spcPts val="0"/>
              </a:spcBef>
              <a:spcAft>
                <a:spcPts val="0"/>
              </a:spcAft>
              <a:buClr>
                <a:schemeClr val="lt1"/>
              </a:buClr>
              <a:buSzPts val="16000"/>
              <a:buNone/>
              <a:defRPr sz="16000">
                <a:solidFill>
                  <a:schemeClr val="lt1"/>
                </a:solidFill>
              </a:defRPr>
            </a:lvl7pPr>
            <a:lvl8pPr lvl="7" algn="ctr" rtl="0">
              <a:spcBef>
                <a:spcPts val="0"/>
              </a:spcBef>
              <a:spcAft>
                <a:spcPts val="0"/>
              </a:spcAft>
              <a:buClr>
                <a:schemeClr val="lt1"/>
              </a:buClr>
              <a:buSzPts val="16000"/>
              <a:buNone/>
              <a:defRPr sz="16000">
                <a:solidFill>
                  <a:schemeClr val="lt1"/>
                </a:solidFill>
              </a:defRPr>
            </a:lvl8pPr>
            <a:lvl9pPr lvl="8" algn="ctr" rtl="0">
              <a:spcBef>
                <a:spcPts val="0"/>
              </a:spcBef>
              <a:spcAft>
                <a:spcPts val="0"/>
              </a:spcAft>
              <a:buClr>
                <a:schemeClr val="lt1"/>
              </a:buClr>
              <a:buSzPts val="16000"/>
              <a:buNone/>
              <a:defRPr sz="16000">
                <a:solidFill>
                  <a:schemeClr val="lt1"/>
                </a:solidFill>
              </a:defRPr>
            </a:lvl9pPr>
          </a:lstStyle>
          <a:p>
            <a:r>
              <a:t>xx%</a:t>
            </a:r>
          </a:p>
        </p:txBody>
      </p:sp>
      <p:sp>
        <p:nvSpPr>
          <p:cNvPr id="215" name="Google Shape;215;p32"/>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Clr>
                <a:schemeClr val="lt1"/>
              </a:buClr>
              <a:buSzPts val="2400"/>
              <a:buChar char="●"/>
              <a:defRPr>
                <a:solidFill>
                  <a:schemeClr val="lt1"/>
                </a:solidFill>
              </a:defRPr>
            </a:lvl1pPr>
            <a:lvl2pPr marL="914400" lvl="1" indent="-349250" algn="ctr" rtl="0">
              <a:spcBef>
                <a:spcPts val="2100"/>
              </a:spcBef>
              <a:spcAft>
                <a:spcPts val="0"/>
              </a:spcAft>
              <a:buClr>
                <a:schemeClr val="lt1"/>
              </a:buClr>
              <a:buSzPts val="1900"/>
              <a:buChar char="○"/>
              <a:defRPr>
                <a:solidFill>
                  <a:schemeClr val="lt1"/>
                </a:solidFill>
              </a:defRPr>
            </a:lvl2pPr>
            <a:lvl3pPr marL="1371600" lvl="2" indent="-349250" algn="ctr" rtl="0">
              <a:spcBef>
                <a:spcPts val="2100"/>
              </a:spcBef>
              <a:spcAft>
                <a:spcPts val="0"/>
              </a:spcAft>
              <a:buClr>
                <a:schemeClr val="lt1"/>
              </a:buClr>
              <a:buSzPts val="1900"/>
              <a:buChar char="■"/>
              <a:defRPr>
                <a:solidFill>
                  <a:schemeClr val="lt1"/>
                </a:solidFill>
              </a:defRPr>
            </a:lvl3pPr>
            <a:lvl4pPr marL="1828800" lvl="3" indent="-349250" algn="ctr" rtl="0">
              <a:spcBef>
                <a:spcPts val="2100"/>
              </a:spcBef>
              <a:spcAft>
                <a:spcPts val="0"/>
              </a:spcAft>
              <a:buClr>
                <a:schemeClr val="lt1"/>
              </a:buClr>
              <a:buSzPts val="1900"/>
              <a:buChar char="●"/>
              <a:defRPr>
                <a:solidFill>
                  <a:schemeClr val="lt1"/>
                </a:solidFill>
              </a:defRPr>
            </a:lvl4pPr>
            <a:lvl5pPr marL="2286000" lvl="4" indent="-349250" algn="ctr" rtl="0">
              <a:spcBef>
                <a:spcPts val="2100"/>
              </a:spcBef>
              <a:spcAft>
                <a:spcPts val="0"/>
              </a:spcAft>
              <a:buClr>
                <a:schemeClr val="lt1"/>
              </a:buClr>
              <a:buSzPts val="1900"/>
              <a:buChar char="○"/>
              <a:defRPr>
                <a:solidFill>
                  <a:schemeClr val="lt1"/>
                </a:solidFill>
              </a:defRPr>
            </a:lvl5pPr>
            <a:lvl6pPr marL="2743200" lvl="5" indent="-349250" algn="ctr" rtl="0">
              <a:spcBef>
                <a:spcPts val="2100"/>
              </a:spcBef>
              <a:spcAft>
                <a:spcPts val="0"/>
              </a:spcAft>
              <a:buClr>
                <a:schemeClr val="lt1"/>
              </a:buClr>
              <a:buSzPts val="1900"/>
              <a:buChar char="■"/>
              <a:defRPr>
                <a:solidFill>
                  <a:schemeClr val="lt1"/>
                </a:solidFill>
              </a:defRPr>
            </a:lvl6pPr>
            <a:lvl7pPr marL="3200400" lvl="6" indent="-349250" algn="ctr" rtl="0">
              <a:spcBef>
                <a:spcPts val="2100"/>
              </a:spcBef>
              <a:spcAft>
                <a:spcPts val="0"/>
              </a:spcAft>
              <a:buClr>
                <a:schemeClr val="lt1"/>
              </a:buClr>
              <a:buSzPts val="1900"/>
              <a:buChar char="●"/>
              <a:defRPr>
                <a:solidFill>
                  <a:schemeClr val="lt1"/>
                </a:solidFill>
              </a:defRPr>
            </a:lvl7pPr>
            <a:lvl8pPr marL="3657600" lvl="7" indent="-349250" algn="ctr" rtl="0">
              <a:spcBef>
                <a:spcPts val="2100"/>
              </a:spcBef>
              <a:spcAft>
                <a:spcPts val="0"/>
              </a:spcAft>
              <a:buClr>
                <a:schemeClr val="lt1"/>
              </a:buClr>
              <a:buSzPts val="1900"/>
              <a:buChar char="○"/>
              <a:defRPr>
                <a:solidFill>
                  <a:schemeClr val="lt1"/>
                </a:solidFill>
              </a:defRPr>
            </a:lvl8pPr>
            <a:lvl9pPr marL="4114800" lvl="8" indent="-349250" algn="ctr" rtl="0">
              <a:spcBef>
                <a:spcPts val="2100"/>
              </a:spcBef>
              <a:spcAft>
                <a:spcPts val="2100"/>
              </a:spcAft>
              <a:buClr>
                <a:schemeClr val="lt1"/>
              </a:buClr>
              <a:buSzPts val="1900"/>
              <a:buChar char="■"/>
              <a:defRPr>
                <a:solidFill>
                  <a:schemeClr val="lt1"/>
                </a:solidFill>
              </a:defRPr>
            </a:lvl9pPr>
          </a:lstStyle>
          <a:p>
            <a:endParaRPr/>
          </a:p>
        </p:txBody>
      </p:sp>
      <p:pic>
        <p:nvPicPr>
          <p:cNvPr id="216" name="Google Shape;216;p32" descr="logo-full-v-white.png"/>
          <p:cNvPicPr preferRelativeResize="0"/>
          <p:nvPr/>
        </p:nvPicPr>
        <p:blipFill>
          <a:blip r:embed="rId2">
            <a:alphaModFix/>
          </a:blip>
          <a:stretch>
            <a:fillRect/>
          </a:stretch>
        </p:blipFill>
        <p:spPr>
          <a:xfrm>
            <a:off x="135927" y="6414896"/>
            <a:ext cx="886965" cy="320592"/>
          </a:xfrm>
          <a:prstGeom prst="rect">
            <a:avLst/>
          </a:prstGeom>
          <a:noFill/>
          <a:ln>
            <a:noFill/>
          </a:ln>
        </p:spPr>
      </p:pic>
      <p:sp>
        <p:nvSpPr>
          <p:cNvPr id="217" name="Google Shape;217;p32"/>
          <p:cNvSpPr txBox="1">
            <a:spLocks noGrp="1"/>
          </p:cNvSpPr>
          <p:nvPr>
            <p:ph type="sldNum" idx="12"/>
          </p:nvPr>
        </p:nvSpPr>
        <p:spPr>
          <a:xfrm>
            <a:off x="11280567" y="6360610"/>
            <a:ext cx="731700" cy="3843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1 1">
  <p:cSld name="BIG_NUMBER_1_1">
    <p:bg>
      <p:bgPr>
        <a:solidFill>
          <a:schemeClr val="dk1"/>
        </a:solidFill>
        <a:effectLst/>
      </p:bgPr>
    </p:bg>
    <p:spTree>
      <p:nvGrpSpPr>
        <p:cNvPr id="1" name="Shape 218"/>
        <p:cNvGrpSpPr/>
        <p:nvPr/>
      </p:nvGrpSpPr>
      <p:grpSpPr>
        <a:xfrm>
          <a:off x="0" y="0"/>
          <a:ext cx="0" cy="0"/>
          <a:chOff x="0" y="0"/>
          <a:chExt cx="0" cy="0"/>
        </a:xfrm>
      </p:grpSpPr>
      <p:grpSp>
        <p:nvGrpSpPr>
          <p:cNvPr id="219" name="Google Shape;219;p33"/>
          <p:cNvGrpSpPr/>
          <p:nvPr/>
        </p:nvGrpSpPr>
        <p:grpSpPr>
          <a:xfrm rot="10800000" flipH="1">
            <a:off x="8130968" y="4165674"/>
            <a:ext cx="4060732" cy="2707359"/>
            <a:chOff x="6098378" y="5"/>
            <a:chExt cx="3045625" cy="2030570"/>
          </a:xfrm>
        </p:grpSpPr>
        <p:sp>
          <p:nvSpPr>
            <p:cNvPr id="220" name="Google Shape;220;p3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p3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p3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3" name="Google Shape;223;p3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4" name="Google Shape;224;p3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5" name="Google Shape;225;p33"/>
          <p:cNvGrpSpPr/>
          <p:nvPr/>
        </p:nvGrpSpPr>
        <p:grpSpPr>
          <a:xfrm flipH="1">
            <a:off x="-18305" y="-18607"/>
            <a:ext cx="4060732" cy="2707359"/>
            <a:chOff x="6098378" y="5"/>
            <a:chExt cx="3045625" cy="2030570"/>
          </a:xfrm>
        </p:grpSpPr>
        <p:sp>
          <p:nvSpPr>
            <p:cNvPr id="226" name="Google Shape;226;p3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p3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3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3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3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1"/>
        <p:cNvGrpSpPr/>
        <p:nvPr/>
      </p:nvGrpSpPr>
      <p:grpSpPr>
        <a:xfrm>
          <a:off x="0" y="0"/>
          <a:ext cx="0" cy="0"/>
          <a:chOff x="0" y="0"/>
          <a:chExt cx="0" cy="0"/>
        </a:xfrm>
      </p:grpSpPr>
      <p:sp>
        <p:nvSpPr>
          <p:cNvPr id="232" name="Google Shape;232;p34"/>
          <p:cNvSpPr txBox="1">
            <a:spLocks noGrp="1"/>
          </p:cNvSpPr>
          <p:nvPr>
            <p:ph type="sldNum" idx="12"/>
          </p:nvPr>
        </p:nvSpPr>
        <p:spPr>
          <a:xfrm>
            <a:off x="11280567" y="6405900"/>
            <a:ext cx="731700" cy="320700"/>
          </a:xfrm>
          <a:prstGeom prst="rect">
            <a:avLst/>
          </a:prstGeom>
        </p:spPr>
        <p:txBody>
          <a:bodyPr spcFirstLastPara="1" wrap="square" lIns="121900" tIns="121900" rIns="121900" bIns="12190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pic>
        <p:nvPicPr>
          <p:cNvPr id="233" name="Google Shape;233;p34" descr="logo-full-v.png"/>
          <p:cNvPicPr preferRelativeResize="0"/>
          <p:nvPr/>
        </p:nvPicPr>
        <p:blipFill>
          <a:blip r:embed="rId2">
            <a:alphaModFix/>
          </a:blip>
          <a:stretch>
            <a:fillRect/>
          </a:stretch>
        </p:blipFill>
        <p:spPr>
          <a:xfrm>
            <a:off x="132914" y="6417186"/>
            <a:ext cx="886965" cy="320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36"/>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240" name="Google Shape;240;p36"/>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41" name="Google Shape;241;p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44" name="Google Shape;244;p3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47" name="Google Shape;247;p3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248" name="Google Shape;248;p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1" name="Google Shape;251;p3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2" name="Google Shape;252;p3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3" name="Google Shape;253;p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6" name="Google Shape;256;p4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259" name="Google Shape;259;p41"/>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60" name="Google Shape;260;p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263" name="Google Shape;263;p4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4"/>
        <p:cNvGrpSpPr/>
        <p:nvPr/>
      </p:nvGrpSpPr>
      <p:grpSpPr>
        <a:xfrm>
          <a:off x="0" y="0"/>
          <a:ext cx="0" cy="0"/>
          <a:chOff x="0" y="0"/>
          <a:chExt cx="0" cy="0"/>
        </a:xfrm>
      </p:grpSpPr>
      <p:sp>
        <p:nvSpPr>
          <p:cNvPr id="265" name="Google Shape;265;p4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4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267" name="Google Shape;267;p4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8" name="Google Shape;268;p43"/>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269" name="Google Shape;269;p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0"/>
        <p:cNvGrpSpPr/>
        <p:nvPr/>
      </p:nvGrpSpPr>
      <p:grpSpPr>
        <a:xfrm>
          <a:off x="0" y="0"/>
          <a:ext cx="0" cy="0"/>
          <a:chOff x="0" y="0"/>
          <a:chExt cx="0" cy="0"/>
        </a:xfrm>
      </p:grpSpPr>
      <p:sp>
        <p:nvSpPr>
          <p:cNvPr id="271" name="Google Shape;271;p44"/>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rtl="0">
              <a:lnSpc>
                <a:spcPct val="100000"/>
              </a:lnSpc>
              <a:spcBef>
                <a:spcPts val="0"/>
              </a:spcBef>
              <a:spcAft>
                <a:spcPts val="0"/>
              </a:spcAft>
              <a:buSzPts val="2400"/>
              <a:buNone/>
              <a:defRPr/>
            </a:lvl1pPr>
          </a:lstStyle>
          <a:p>
            <a:endParaRPr/>
          </a:p>
        </p:txBody>
      </p:sp>
      <p:sp>
        <p:nvSpPr>
          <p:cNvPr id="272" name="Google Shape;272;p4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3"/>
        <p:cNvGrpSpPr/>
        <p:nvPr/>
      </p:nvGrpSpPr>
      <p:grpSpPr>
        <a:xfrm>
          <a:off x="0" y="0"/>
          <a:ext cx="0" cy="0"/>
          <a:chOff x="0" y="0"/>
          <a:chExt cx="0" cy="0"/>
        </a:xfrm>
      </p:grpSpPr>
      <p:sp>
        <p:nvSpPr>
          <p:cNvPr id="274" name="Google Shape;274;p45"/>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275" name="Google Shape;275;p45"/>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276" name="Google Shape;276;p4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White Blank">
  <p:cSld name="CUSTOM_3">
    <p:spTree>
      <p:nvGrpSpPr>
        <p:cNvPr id="1" name="Shape 279"/>
        <p:cNvGrpSpPr/>
        <p:nvPr/>
      </p:nvGrpSpPr>
      <p:grpSpPr>
        <a:xfrm>
          <a:off x="0" y="0"/>
          <a:ext cx="0" cy="0"/>
          <a:chOff x="0" y="0"/>
          <a:chExt cx="0" cy="0"/>
        </a:xfrm>
      </p:grpSpPr>
      <p:sp>
        <p:nvSpPr>
          <p:cNvPr id="280" name="Google Shape;280;p4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rtl="0">
              <a:spcBef>
                <a:spcPts val="0"/>
              </a:spcBef>
              <a:spcAft>
                <a:spcPts val="0"/>
              </a:spcAft>
              <a:buSzPts val="4800"/>
              <a:buFont typeface="Roboto Thin"/>
              <a:buNone/>
              <a:defRPr sz="4800">
                <a:latin typeface="Roboto Thin"/>
                <a:ea typeface="Roboto Thin"/>
                <a:cs typeface="Roboto Thin"/>
                <a:sym typeface="Roboto Thin"/>
              </a:defRPr>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281" name="Google Shape;281;p4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3200"/>
              <a:buFont typeface="Roboto Light"/>
              <a:buNone/>
              <a:defRPr sz="3200">
                <a:latin typeface="Roboto Light"/>
                <a:ea typeface="Roboto Light"/>
                <a:cs typeface="Roboto Light"/>
                <a:sym typeface="Roboto Ligh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ite Background Blank">
  <p:cSld name="SECTION_HEADER_1">
    <p:spTree>
      <p:nvGrpSpPr>
        <p:cNvPr id="1" name="Shape 282"/>
        <p:cNvGrpSpPr/>
        <p:nvPr/>
      </p:nvGrpSpPr>
      <p:grpSpPr>
        <a:xfrm>
          <a:off x="0" y="0"/>
          <a:ext cx="0" cy="0"/>
          <a:chOff x="0" y="0"/>
          <a:chExt cx="0" cy="0"/>
        </a:xfrm>
      </p:grpSpPr>
      <p:sp>
        <p:nvSpPr>
          <p:cNvPr id="283" name="Google Shape;283;p48"/>
          <p:cNvSpPr/>
          <p:nvPr/>
        </p:nvSpPr>
        <p:spPr>
          <a:xfrm>
            <a:off x="5718" y="6255500"/>
            <a:ext cx="1500275" cy="602485"/>
          </a:xfrm>
          <a:custGeom>
            <a:avLst/>
            <a:gdLst/>
            <a:ahLst/>
            <a:cxnLst/>
            <a:rect l="l" t="t" r="r" b="b"/>
            <a:pathLst>
              <a:path w="35195" h="18075" extrusionOk="0">
                <a:moveTo>
                  <a:pt x="35195" y="0"/>
                </a:moveTo>
                <a:lnTo>
                  <a:pt x="0" y="18074"/>
                </a:lnTo>
                <a:lnTo>
                  <a:pt x="24479" y="18074"/>
                </a:lnTo>
                <a:lnTo>
                  <a:pt x="35195"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4" name="Google Shape;284;p48"/>
          <p:cNvSpPr/>
          <p:nvPr/>
        </p:nvSpPr>
        <p:spPr>
          <a:xfrm>
            <a:off x="1505921" y="6255500"/>
            <a:ext cx="1428277" cy="602485"/>
          </a:xfrm>
          <a:custGeom>
            <a:avLst/>
            <a:gdLst/>
            <a:ahLst/>
            <a:cxnLst/>
            <a:rect l="l" t="t" r="r" b="b"/>
            <a:pathLst>
              <a:path w="33506" h="18075" extrusionOk="0">
                <a:moveTo>
                  <a:pt x="1" y="0"/>
                </a:moveTo>
                <a:lnTo>
                  <a:pt x="1311" y="18074"/>
                </a:lnTo>
                <a:lnTo>
                  <a:pt x="33505" y="18074"/>
                </a:lnTo>
                <a:lnTo>
                  <a:pt x="1"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48"/>
          <p:cNvSpPr/>
          <p:nvPr/>
        </p:nvSpPr>
        <p:spPr>
          <a:xfrm>
            <a:off x="1049176" y="6255500"/>
            <a:ext cx="512638" cy="602485"/>
          </a:xfrm>
          <a:custGeom>
            <a:avLst/>
            <a:gdLst/>
            <a:ahLst/>
            <a:cxnLst/>
            <a:rect l="l" t="t" r="r" b="b"/>
            <a:pathLst>
              <a:path w="12026" h="18075" extrusionOk="0">
                <a:moveTo>
                  <a:pt x="10716" y="0"/>
                </a:moveTo>
                <a:lnTo>
                  <a:pt x="0" y="18074"/>
                </a:lnTo>
                <a:lnTo>
                  <a:pt x="12026" y="18074"/>
                </a:lnTo>
                <a:lnTo>
                  <a:pt x="10716"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6" name="Google Shape;286;p48"/>
          <p:cNvSpPr/>
          <p:nvPr/>
        </p:nvSpPr>
        <p:spPr>
          <a:xfrm>
            <a:off x="2934127" y="6488867"/>
            <a:ext cx="1464255" cy="369124"/>
          </a:xfrm>
          <a:custGeom>
            <a:avLst/>
            <a:gdLst/>
            <a:ahLst/>
            <a:cxnLst/>
            <a:rect l="l" t="t" r="r" b="b"/>
            <a:pathLst>
              <a:path w="34350" h="11074" extrusionOk="0">
                <a:moveTo>
                  <a:pt x="14180" y="0"/>
                </a:moveTo>
                <a:lnTo>
                  <a:pt x="0" y="11073"/>
                </a:lnTo>
                <a:lnTo>
                  <a:pt x="34350" y="11073"/>
                </a:lnTo>
                <a:lnTo>
                  <a:pt x="14383" y="36"/>
                </a:lnTo>
                <a:lnTo>
                  <a:pt x="14180" y="0"/>
                </a:lnTo>
                <a:close/>
              </a:path>
            </a:pathLst>
          </a:custGeom>
          <a:solidFill>
            <a:srgbClr val="CFE2F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7" name="Google Shape;287;p48"/>
          <p:cNvSpPr/>
          <p:nvPr/>
        </p:nvSpPr>
        <p:spPr>
          <a:xfrm>
            <a:off x="3538573" y="6487267"/>
            <a:ext cx="8653" cy="2833"/>
          </a:xfrm>
          <a:custGeom>
            <a:avLst/>
            <a:gdLst/>
            <a:ahLst/>
            <a:cxnLst/>
            <a:rect l="l" t="t" r="r" b="b"/>
            <a:pathLst>
              <a:path w="203" h="85" extrusionOk="0">
                <a:moveTo>
                  <a:pt x="60" y="1"/>
                </a:moveTo>
                <a:lnTo>
                  <a:pt x="0" y="48"/>
                </a:lnTo>
                <a:lnTo>
                  <a:pt x="203" y="84"/>
                </a:lnTo>
                <a:lnTo>
                  <a:pt x="60" y="1"/>
                </a:lnTo>
                <a:close/>
              </a:path>
            </a:pathLst>
          </a:custGeom>
          <a:solidFill>
            <a:srgbClr val="2B49C7">
              <a:alpha val="9230"/>
            </a:srgbClr>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8" name="Google Shape;288;p48"/>
          <p:cNvSpPr/>
          <p:nvPr/>
        </p:nvSpPr>
        <p:spPr>
          <a:xfrm>
            <a:off x="1505921" y="6255500"/>
            <a:ext cx="2032735" cy="602485"/>
          </a:xfrm>
          <a:custGeom>
            <a:avLst/>
            <a:gdLst/>
            <a:ahLst/>
            <a:cxnLst/>
            <a:rect l="l" t="t" r="r" b="b"/>
            <a:pathLst>
              <a:path w="47686" h="18075" extrusionOk="0">
                <a:moveTo>
                  <a:pt x="1" y="0"/>
                </a:moveTo>
                <a:lnTo>
                  <a:pt x="33505" y="18074"/>
                </a:lnTo>
                <a:lnTo>
                  <a:pt x="47685" y="7001"/>
                </a:lnTo>
                <a:lnTo>
                  <a:pt x="1" y="0"/>
                </a:lnTo>
                <a:close/>
              </a:path>
            </a:pathLst>
          </a:custGeom>
          <a:solidFill>
            <a:srgbClr val="CFE2F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289" name="Google Shape;289;p48"/>
          <p:cNvSpPr/>
          <p:nvPr/>
        </p:nvSpPr>
        <p:spPr>
          <a:xfrm>
            <a:off x="3547184" y="6490067"/>
            <a:ext cx="3203116" cy="367924"/>
          </a:xfrm>
          <a:custGeom>
            <a:avLst/>
            <a:gdLst/>
            <a:ahLst/>
            <a:cxnLst/>
            <a:rect l="l" t="t" r="r" b="b"/>
            <a:pathLst>
              <a:path w="75142" h="11038" extrusionOk="0">
                <a:moveTo>
                  <a:pt x="1" y="0"/>
                </a:moveTo>
                <a:lnTo>
                  <a:pt x="19968" y="11037"/>
                </a:lnTo>
                <a:lnTo>
                  <a:pt x="75141" y="11037"/>
                </a:lnTo>
                <a:lnTo>
                  <a:pt x="1" y="0"/>
                </a:lnTo>
                <a:close/>
              </a:path>
            </a:pathLst>
          </a:custGeom>
          <a:solidFill>
            <a:srgbClr val="D9D2E9"/>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290" name="Google Shape;290;p48"/>
          <p:cNvSpPr/>
          <p:nvPr/>
        </p:nvSpPr>
        <p:spPr>
          <a:xfrm flipH="1">
            <a:off x="10686000" y="6490333"/>
            <a:ext cx="1506000" cy="369300"/>
          </a:xfrm>
          <a:prstGeom prst="rtTriangle">
            <a:avLst/>
          </a:prstGeom>
          <a:solidFill>
            <a:srgbClr val="D9D2E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1" name="Google Shape;291;p48"/>
          <p:cNvSpPr txBox="1">
            <a:spLocks noGrp="1"/>
          </p:cNvSpPr>
          <p:nvPr>
            <p:ph type="title"/>
          </p:nvPr>
        </p:nvSpPr>
        <p:spPr>
          <a:xfrm>
            <a:off x="386420" y="-47067"/>
            <a:ext cx="11288700" cy="602400"/>
          </a:xfrm>
          <a:prstGeom prst="rect">
            <a:avLst/>
          </a:prstGeom>
        </p:spPr>
        <p:txBody>
          <a:bodyPr spcFirstLastPara="1" wrap="square" lIns="121900" tIns="121900" rIns="121900" bIns="121900" anchor="ctr" anchorCtr="0"/>
          <a:lstStyle>
            <a:lvl1pPr lvl="0" rtl="0">
              <a:spcBef>
                <a:spcPts val="0"/>
              </a:spcBef>
              <a:spcAft>
                <a:spcPts val="0"/>
              </a:spcAft>
              <a:buNone/>
              <a:defRPr sz="3200">
                <a:solidFill>
                  <a:srgbClr val="FFFFFF"/>
                </a:solidFill>
                <a:latin typeface="Roboto Thin"/>
                <a:ea typeface="Roboto Thin"/>
                <a:cs typeface="Roboto Thin"/>
                <a:sym typeface="Roboto Thin"/>
              </a:defRPr>
            </a:lvl1pPr>
            <a:lvl2pPr lvl="1" rtl="0">
              <a:spcBef>
                <a:spcPts val="0"/>
              </a:spcBef>
              <a:spcAft>
                <a:spcPts val="0"/>
              </a:spcAft>
              <a:buNone/>
              <a:defRPr sz="3200">
                <a:solidFill>
                  <a:srgbClr val="FFFFFF"/>
                </a:solidFill>
              </a:defRPr>
            </a:lvl2pPr>
            <a:lvl3pPr lvl="2" rtl="0">
              <a:spcBef>
                <a:spcPts val="0"/>
              </a:spcBef>
              <a:spcAft>
                <a:spcPts val="0"/>
              </a:spcAft>
              <a:buNone/>
              <a:defRPr sz="3200">
                <a:solidFill>
                  <a:srgbClr val="FFFFFF"/>
                </a:solidFill>
              </a:defRPr>
            </a:lvl3pPr>
            <a:lvl4pPr lvl="3" rtl="0">
              <a:spcBef>
                <a:spcPts val="0"/>
              </a:spcBef>
              <a:spcAft>
                <a:spcPts val="0"/>
              </a:spcAft>
              <a:buNone/>
              <a:defRPr sz="3200">
                <a:solidFill>
                  <a:srgbClr val="FFFFFF"/>
                </a:solidFill>
              </a:defRPr>
            </a:lvl4pPr>
            <a:lvl5pPr lvl="4" rtl="0">
              <a:spcBef>
                <a:spcPts val="0"/>
              </a:spcBef>
              <a:spcAft>
                <a:spcPts val="0"/>
              </a:spcAft>
              <a:buNone/>
              <a:defRPr sz="3200">
                <a:solidFill>
                  <a:srgbClr val="FFFFFF"/>
                </a:solidFill>
              </a:defRPr>
            </a:lvl5pPr>
            <a:lvl6pPr lvl="5" rtl="0">
              <a:spcBef>
                <a:spcPts val="0"/>
              </a:spcBef>
              <a:spcAft>
                <a:spcPts val="0"/>
              </a:spcAft>
              <a:buNone/>
              <a:defRPr sz="3200">
                <a:solidFill>
                  <a:srgbClr val="FFFFFF"/>
                </a:solidFill>
              </a:defRPr>
            </a:lvl6pPr>
            <a:lvl7pPr lvl="6" rtl="0">
              <a:spcBef>
                <a:spcPts val="0"/>
              </a:spcBef>
              <a:spcAft>
                <a:spcPts val="0"/>
              </a:spcAft>
              <a:buNone/>
              <a:defRPr sz="3200">
                <a:solidFill>
                  <a:srgbClr val="FFFFFF"/>
                </a:solidFill>
              </a:defRPr>
            </a:lvl7pPr>
            <a:lvl8pPr lvl="7" rtl="0">
              <a:spcBef>
                <a:spcPts val="0"/>
              </a:spcBef>
              <a:spcAft>
                <a:spcPts val="0"/>
              </a:spcAft>
              <a:buNone/>
              <a:defRPr sz="3200">
                <a:solidFill>
                  <a:srgbClr val="FFFFFF"/>
                </a:solidFill>
              </a:defRPr>
            </a:lvl8pPr>
            <a:lvl9pPr lvl="8" rtl="0">
              <a:spcBef>
                <a:spcPts val="0"/>
              </a:spcBef>
              <a:spcAft>
                <a:spcPts val="0"/>
              </a:spcAft>
              <a:buNone/>
              <a:defRPr sz="3200">
                <a:solidFill>
                  <a:srgbClr val="FFFFFF"/>
                </a:solidFill>
              </a:defRPr>
            </a:lvl9pPr>
          </a:lstStyle>
          <a:p>
            <a:endParaRPr/>
          </a:p>
        </p:txBody>
      </p:sp>
      <p:sp>
        <p:nvSpPr>
          <p:cNvPr id="292" name="Google Shape;292;p48"/>
          <p:cNvSpPr/>
          <p:nvPr/>
        </p:nvSpPr>
        <p:spPr>
          <a:xfrm>
            <a:off x="10352574" y="5987600"/>
            <a:ext cx="43" cy="33"/>
          </a:xfrm>
          <a:custGeom>
            <a:avLst/>
            <a:gdLst/>
            <a:ahLst/>
            <a:cxnLst/>
            <a:rect l="l" t="t" r="r" b="b"/>
            <a:pathLst>
              <a:path w="1" h="1" extrusionOk="0">
                <a:moveTo>
                  <a:pt x="1" y="1"/>
                </a:moveTo>
                <a:lnTo>
                  <a:pt x="1" y="1"/>
                </a:lnTo>
                <a:close/>
              </a:path>
            </a:pathLst>
          </a:custGeom>
          <a:solidFill>
            <a:srgbClr val="2B49C7">
              <a:alpha val="9230"/>
            </a:srgbClr>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48"/>
          <p:cNvSpPr txBox="1">
            <a:spLocks noGrp="1"/>
          </p:cNvSpPr>
          <p:nvPr>
            <p:ph type="title" idx="2"/>
          </p:nvPr>
        </p:nvSpPr>
        <p:spPr>
          <a:xfrm>
            <a:off x="451600" y="390967"/>
            <a:ext cx="11288700" cy="797100"/>
          </a:xfrm>
          <a:prstGeom prst="rect">
            <a:avLst/>
          </a:prstGeom>
        </p:spPr>
        <p:txBody>
          <a:bodyPr spcFirstLastPara="1" wrap="square" lIns="121900" tIns="121900" rIns="121900" bIns="121900" anchor="t"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48"/>
          <p:cNvSpPr/>
          <p:nvPr/>
        </p:nvSpPr>
        <p:spPr>
          <a:xfrm rot="10800000" flipH="1">
            <a:off x="10763754" y="15"/>
            <a:ext cx="1428277" cy="602485"/>
          </a:xfrm>
          <a:custGeom>
            <a:avLst/>
            <a:gdLst/>
            <a:ahLst/>
            <a:cxnLst/>
            <a:rect l="l" t="t" r="r" b="b"/>
            <a:pathLst>
              <a:path w="33506" h="18075" extrusionOk="0">
                <a:moveTo>
                  <a:pt x="1" y="0"/>
                </a:moveTo>
                <a:lnTo>
                  <a:pt x="1311" y="18074"/>
                </a:lnTo>
                <a:lnTo>
                  <a:pt x="33505" y="18074"/>
                </a:lnTo>
                <a:lnTo>
                  <a:pt x="1"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5" name="Google Shape;295;p48"/>
          <p:cNvSpPr/>
          <p:nvPr/>
        </p:nvSpPr>
        <p:spPr>
          <a:xfrm rot="10800000" flipH="1">
            <a:off x="10307009" y="15"/>
            <a:ext cx="512638" cy="602485"/>
          </a:xfrm>
          <a:custGeom>
            <a:avLst/>
            <a:gdLst/>
            <a:ahLst/>
            <a:cxnLst/>
            <a:rect l="l" t="t" r="r" b="b"/>
            <a:pathLst>
              <a:path w="12026" h="18075" extrusionOk="0">
                <a:moveTo>
                  <a:pt x="10716" y="0"/>
                </a:moveTo>
                <a:lnTo>
                  <a:pt x="0" y="18074"/>
                </a:lnTo>
                <a:lnTo>
                  <a:pt x="12026" y="18074"/>
                </a:lnTo>
                <a:lnTo>
                  <a:pt x="10716"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6" name="Google Shape;296;p48"/>
          <p:cNvSpPr/>
          <p:nvPr/>
        </p:nvSpPr>
        <p:spPr>
          <a:xfrm rot="10800000" flipH="1">
            <a:off x="9263551" y="15"/>
            <a:ext cx="1500275" cy="602485"/>
          </a:xfrm>
          <a:custGeom>
            <a:avLst/>
            <a:gdLst/>
            <a:ahLst/>
            <a:cxnLst/>
            <a:rect l="l" t="t" r="r" b="b"/>
            <a:pathLst>
              <a:path w="35195" h="18075" extrusionOk="0">
                <a:moveTo>
                  <a:pt x="35195" y="0"/>
                </a:moveTo>
                <a:lnTo>
                  <a:pt x="0" y="18074"/>
                </a:lnTo>
                <a:lnTo>
                  <a:pt x="24479" y="18074"/>
                </a:lnTo>
                <a:lnTo>
                  <a:pt x="35195" y="0"/>
                </a:lnTo>
                <a:close/>
              </a:path>
            </a:pathLst>
          </a:custGeom>
          <a:solidFill>
            <a:srgbClr val="D0E0E3"/>
          </a:solid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7" name="Google Shape;297;p48"/>
          <p:cNvSpPr/>
          <p:nvPr/>
        </p:nvSpPr>
        <p:spPr>
          <a:xfrm flipH="1">
            <a:off x="10763767" y="66"/>
            <a:ext cx="1428300" cy="6024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8" name="Google Shape;298;p48"/>
          <p:cNvGrpSpPr/>
          <p:nvPr/>
        </p:nvGrpSpPr>
        <p:grpSpPr>
          <a:xfrm>
            <a:off x="168413" y="6544594"/>
            <a:ext cx="890013" cy="102034"/>
            <a:chOff x="3830188" y="2330125"/>
            <a:chExt cx="4021750" cy="460650"/>
          </a:xfrm>
        </p:grpSpPr>
        <p:sp>
          <p:nvSpPr>
            <p:cNvPr id="299" name="Google Shape;299;p48"/>
            <p:cNvSpPr/>
            <p:nvPr/>
          </p:nvSpPr>
          <p:spPr>
            <a:xfrm>
              <a:off x="3830188" y="2330700"/>
              <a:ext cx="405050" cy="456075"/>
            </a:xfrm>
            <a:custGeom>
              <a:avLst/>
              <a:gdLst/>
              <a:ahLst/>
              <a:cxnLst/>
              <a:rect l="l" t="t" r="r" b="b"/>
              <a:pathLst>
                <a:path w="16202" h="18243" extrusionOk="0">
                  <a:moveTo>
                    <a:pt x="9297" y="0"/>
                  </a:moveTo>
                  <a:cubicBezTo>
                    <a:pt x="8094" y="0"/>
                    <a:pt x="6891" y="241"/>
                    <a:pt x="5763" y="721"/>
                  </a:cubicBezTo>
                  <a:cubicBezTo>
                    <a:pt x="3586" y="1666"/>
                    <a:pt x="1874" y="3397"/>
                    <a:pt x="964" y="5592"/>
                  </a:cubicBezTo>
                  <a:cubicBezTo>
                    <a:pt x="0" y="7858"/>
                    <a:pt x="0" y="10409"/>
                    <a:pt x="964" y="12675"/>
                  </a:cubicBezTo>
                  <a:cubicBezTo>
                    <a:pt x="1410" y="13764"/>
                    <a:pt x="2070" y="14745"/>
                    <a:pt x="2891" y="15566"/>
                  </a:cubicBezTo>
                  <a:cubicBezTo>
                    <a:pt x="3711" y="16404"/>
                    <a:pt x="4693" y="17065"/>
                    <a:pt x="5763" y="17528"/>
                  </a:cubicBezTo>
                  <a:cubicBezTo>
                    <a:pt x="6869" y="17992"/>
                    <a:pt x="8083" y="18242"/>
                    <a:pt x="9296" y="18242"/>
                  </a:cubicBezTo>
                  <a:cubicBezTo>
                    <a:pt x="10563" y="18242"/>
                    <a:pt x="11812" y="17992"/>
                    <a:pt x="12972" y="17475"/>
                  </a:cubicBezTo>
                  <a:cubicBezTo>
                    <a:pt x="14078" y="16993"/>
                    <a:pt x="15095" y="16262"/>
                    <a:pt x="15916" y="15369"/>
                  </a:cubicBezTo>
                  <a:cubicBezTo>
                    <a:pt x="16094" y="15155"/>
                    <a:pt x="16183" y="14906"/>
                    <a:pt x="16183" y="14638"/>
                  </a:cubicBezTo>
                  <a:cubicBezTo>
                    <a:pt x="16183" y="14370"/>
                    <a:pt x="16076" y="14103"/>
                    <a:pt x="15862" y="13942"/>
                  </a:cubicBezTo>
                  <a:cubicBezTo>
                    <a:pt x="15736" y="13841"/>
                    <a:pt x="15582" y="13794"/>
                    <a:pt x="15421" y="13794"/>
                  </a:cubicBezTo>
                  <a:cubicBezTo>
                    <a:pt x="15355" y="13794"/>
                    <a:pt x="15287" y="13802"/>
                    <a:pt x="15220" y="13817"/>
                  </a:cubicBezTo>
                  <a:cubicBezTo>
                    <a:pt x="15006" y="13871"/>
                    <a:pt x="14792" y="13996"/>
                    <a:pt x="14649" y="14174"/>
                  </a:cubicBezTo>
                  <a:cubicBezTo>
                    <a:pt x="13971" y="14888"/>
                    <a:pt x="13168" y="15459"/>
                    <a:pt x="12258" y="15869"/>
                  </a:cubicBezTo>
                  <a:cubicBezTo>
                    <a:pt x="11330" y="16262"/>
                    <a:pt x="10313" y="16476"/>
                    <a:pt x="9296" y="16476"/>
                  </a:cubicBezTo>
                  <a:cubicBezTo>
                    <a:pt x="8315" y="16476"/>
                    <a:pt x="7351" y="16279"/>
                    <a:pt x="6459" y="15887"/>
                  </a:cubicBezTo>
                  <a:cubicBezTo>
                    <a:pt x="5585" y="15512"/>
                    <a:pt x="4800" y="14977"/>
                    <a:pt x="4140" y="14299"/>
                  </a:cubicBezTo>
                  <a:cubicBezTo>
                    <a:pt x="3479" y="13639"/>
                    <a:pt x="2944" y="12836"/>
                    <a:pt x="2587" y="11979"/>
                  </a:cubicBezTo>
                  <a:cubicBezTo>
                    <a:pt x="2195" y="11069"/>
                    <a:pt x="1998" y="10106"/>
                    <a:pt x="2016" y="9125"/>
                  </a:cubicBezTo>
                  <a:cubicBezTo>
                    <a:pt x="1998" y="8161"/>
                    <a:pt x="2195" y="7198"/>
                    <a:pt x="2569" y="6288"/>
                  </a:cubicBezTo>
                  <a:cubicBezTo>
                    <a:pt x="2944" y="5413"/>
                    <a:pt x="3479" y="4628"/>
                    <a:pt x="4140" y="3950"/>
                  </a:cubicBezTo>
                  <a:cubicBezTo>
                    <a:pt x="4800" y="3272"/>
                    <a:pt x="5585" y="2719"/>
                    <a:pt x="6459" y="2344"/>
                  </a:cubicBezTo>
                  <a:cubicBezTo>
                    <a:pt x="7317" y="1984"/>
                    <a:pt x="8240" y="1772"/>
                    <a:pt x="9182" y="1772"/>
                  </a:cubicBezTo>
                  <a:cubicBezTo>
                    <a:pt x="9220" y="1772"/>
                    <a:pt x="9258" y="1773"/>
                    <a:pt x="9296" y="1773"/>
                  </a:cubicBezTo>
                  <a:cubicBezTo>
                    <a:pt x="9330" y="1773"/>
                    <a:pt x="9364" y="1773"/>
                    <a:pt x="9398" y="1773"/>
                  </a:cubicBezTo>
                  <a:cubicBezTo>
                    <a:pt x="10381" y="1773"/>
                    <a:pt x="11361" y="2022"/>
                    <a:pt x="12240" y="2487"/>
                  </a:cubicBezTo>
                  <a:cubicBezTo>
                    <a:pt x="13079" y="2915"/>
                    <a:pt x="13882" y="3451"/>
                    <a:pt x="14613" y="4057"/>
                  </a:cubicBezTo>
                  <a:cubicBezTo>
                    <a:pt x="14785" y="4244"/>
                    <a:pt x="15010" y="4350"/>
                    <a:pt x="15255" y="4350"/>
                  </a:cubicBezTo>
                  <a:cubicBezTo>
                    <a:pt x="15290" y="4350"/>
                    <a:pt x="15326" y="4347"/>
                    <a:pt x="15363" y="4343"/>
                  </a:cubicBezTo>
                  <a:cubicBezTo>
                    <a:pt x="15630" y="4343"/>
                    <a:pt x="15880" y="4200"/>
                    <a:pt x="16041" y="3986"/>
                  </a:cubicBezTo>
                  <a:cubicBezTo>
                    <a:pt x="16165" y="3790"/>
                    <a:pt x="16201" y="3540"/>
                    <a:pt x="16112" y="3326"/>
                  </a:cubicBezTo>
                  <a:cubicBezTo>
                    <a:pt x="16058" y="3112"/>
                    <a:pt x="15934" y="2915"/>
                    <a:pt x="15773" y="2755"/>
                  </a:cubicBezTo>
                  <a:cubicBezTo>
                    <a:pt x="14952" y="1898"/>
                    <a:pt x="13953" y="1220"/>
                    <a:pt x="12865" y="739"/>
                  </a:cubicBezTo>
                  <a:cubicBezTo>
                    <a:pt x="11726" y="246"/>
                    <a:pt x="10512" y="0"/>
                    <a:pt x="9297" y="0"/>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0" name="Google Shape;300;p48"/>
            <p:cNvSpPr/>
            <p:nvPr/>
          </p:nvSpPr>
          <p:spPr>
            <a:xfrm>
              <a:off x="4326638" y="2332750"/>
              <a:ext cx="459475" cy="453000"/>
            </a:xfrm>
            <a:custGeom>
              <a:avLst/>
              <a:gdLst/>
              <a:ahLst/>
              <a:cxnLst/>
              <a:rect l="l" t="t" r="r" b="b"/>
              <a:pathLst>
                <a:path w="18379" h="18120" extrusionOk="0">
                  <a:moveTo>
                    <a:pt x="9057" y="1740"/>
                  </a:moveTo>
                  <a:cubicBezTo>
                    <a:pt x="10016" y="1740"/>
                    <a:pt x="10983" y="1928"/>
                    <a:pt x="11902" y="2316"/>
                  </a:cubicBezTo>
                  <a:cubicBezTo>
                    <a:pt x="13651" y="3065"/>
                    <a:pt x="15060" y="4457"/>
                    <a:pt x="15792" y="6223"/>
                  </a:cubicBezTo>
                  <a:cubicBezTo>
                    <a:pt x="16951" y="8953"/>
                    <a:pt x="16327" y="12129"/>
                    <a:pt x="14239" y="14235"/>
                  </a:cubicBezTo>
                  <a:cubicBezTo>
                    <a:pt x="13561" y="14895"/>
                    <a:pt x="12776" y="15430"/>
                    <a:pt x="11902" y="15787"/>
                  </a:cubicBezTo>
                  <a:cubicBezTo>
                    <a:pt x="10964" y="16181"/>
                    <a:pt x="10005" y="16364"/>
                    <a:pt x="9071" y="16364"/>
                  </a:cubicBezTo>
                  <a:cubicBezTo>
                    <a:pt x="5226" y="16364"/>
                    <a:pt x="1782" y="13270"/>
                    <a:pt x="1767" y="9078"/>
                  </a:cubicBezTo>
                  <a:cubicBezTo>
                    <a:pt x="1767" y="8097"/>
                    <a:pt x="1946" y="7116"/>
                    <a:pt x="2320" y="6223"/>
                  </a:cubicBezTo>
                  <a:cubicBezTo>
                    <a:pt x="2695" y="5349"/>
                    <a:pt x="3230" y="4546"/>
                    <a:pt x="3891" y="3886"/>
                  </a:cubicBezTo>
                  <a:cubicBezTo>
                    <a:pt x="5280" y="2485"/>
                    <a:pt x="7151" y="1740"/>
                    <a:pt x="9057" y="1740"/>
                  </a:cubicBezTo>
                  <a:close/>
                  <a:moveTo>
                    <a:pt x="9058" y="1"/>
                  </a:moveTo>
                  <a:cubicBezTo>
                    <a:pt x="7856" y="1"/>
                    <a:pt x="6656" y="237"/>
                    <a:pt x="5532" y="710"/>
                  </a:cubicBezTo>
                  <a:cubicBezTo>
                    <a:pt x="4462" y="1156"/>
                    <a:pt x="3480" y="1816"/>
                    <a:pt x="2659" y="2655"/>
                  </a:cubicBezTo>
                  <a:cubicBezTo>
                    <a:pt x="1839" y="3476"/>
                    <a:pt x="1179" y="4475"/>
                    <a:pt x="715" y="5545"/>
                  </a:cubicBezTo>
                  <a:cubicBezTo>
                    <a:pt x="233" y="6652"/>
                    <a:pt x="1" y="7865"/>
                    <a:pt x="1" y="9078"/>
                  </a:cubicBezTo>
                  <a:cubicBezTo>
                    <a:pt x="1" y="10292"/>
                    <a:pt x="233" y="11487"/>
                    <a:pt x="715" y="12611"/>
                  </a:cubicBezTo>
                  <a:cubicBezTo>
                    <a:pt x="1625" y="14770"/>
                    <a:pt x="3355" y="16501"/>
                    <a:pt x="5514" y="17411"/>
                  </a:cubicBezTo>
                  <a:cubicBezTo>
                    <a:pt x="6647" y="17884"/>
                    <a:pt x="7847" y="18120"/>
                    <a:pt x="9047" y="18120"/>
                  </a:cubicBezTo>
                  <a:cubicBezTo>
                    <a:pt x="10247" y="18120"/>
                    <a:pt x="11447" y="17884"/>
                    <a:pt x="12580" y="17411"/>
                  </a:cubicBezTo>
                  <a:cubicBezTo>
                    <a:pt x="13651" y="16947"/>
                    <a:pt x="14632" y="16304"/>
                    <a:pt x="15470" y="15484"/>
                  </a:cubicBezTo>
                  <a:cubicBezTo>
                    <a:pt x="16309" y="14663"/>
                    <a:pt x="16969" y="13682"/>
                    <a:pt x="17433" y="12611"/>
                  </a:cubicBezTo>
                  <a:cubicBezTo>
                    <a:pt x="18379" y="10345"/>
                    <a:pt x="18379" y="7794"/>
                    <a:pt x="17433" y="5545"/>
                  </a:cubicBezTo>
                  <a:cubicBezTo>
                    <a:pt x="16505" y="3369"/>
                    <a:pt x="14775" y="1638"/>
                    <a:pt x="12598" y="710"/>
                  </a:cubicBezTo>
                  <a:cubicBezTo>
                    <a:pt x="11465" y="237"/>
                    <a:pt x="10260" y="1"/>
                    <a:pt x="9058" y="1"/>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1" name="Google Shape;301;p48"/>
            <p:cNvSpPr/>
            <p:nvPr/>
          </p:nvSpPr>
          <p:spPr>
            <a:xfrm>
              <a:off x="4892713" y="2330425"/>
              <a:ext cx="332775" cy="460350"/>
            </a:xfrm>
            <a:custGeom>
              <a:avLst/>
              <a:gdLst/>
              <a:ahLst/>
              <a:cxnLst/>
              <a:rect l="l" t="t" r="r" b="b"/>
              <a:pathLst>
                <a:path w="13311" h="18414" extrusionOk="0">
                  <a:moveTo>
                    <a:pt x="6682" y="0"/>
                  </a:moveTo>
                  <a:cubicBezTo>
                    <a:pt x="5804" y="0"/>
                    <a:pt x="4925" y="179"/>
                    <a:pt x="4104" y="535"/>
                  </a:cubicBezTo>
                  <a:cubicBezTo>
                    <a:pt x="3319" y="875"/>
                    <a:pt x="2605" y="1356"/>
                    <a:pt x="1999" y="1963"/>
                  </a:cubicBezTo>
                  <a:cubicBezTo>
                    <a:pt x="767" y="3194"/>
                    <a:pt x="72" y="4889"/>
                    <a:pt x="89" y="6638"/>
                  </a:cubicBezTo>
                  <a:lnTo>
                    <a:pt x="89" y="17397"/>
                  </a:lnTo>
                  <a:cubicBezTo>
                    <a:pt x="0" y="17932"/>
                    <a:pt x="428" y="18414"/>
                    <a:pt x="964" y="18414"/>
                  </a:cubicBezTo>
                  <a:cubicBezTo>
                    <a:pt x="1499" y="18414"/>
                    <a:pt x="1927" y="17932"/>
                    <a:pt x="1856" y="17397"/>
                  </a:cubicBezTo>
                  <a:lnTo>
                    <a:pt x="1856" y="6638"/>
                  </a:lnTo>
                  <a:cubicBezTo>
                    <a:pt x="1838" y="5995"/>
                    <a:pt x="1963" y="5353"/>
                    <a:pt x="2213" y="4764"/>
                  </a:cubicBezTo>
                  <a:cubicBezTo>
                    <a:pt x="2463" y="4175"/>
                    <a:pt x="2819" y="3658"/>
                    <a:pt x="3248" y="3212"/>
                  </a:cubicBezTo>
                  <a:cubicBezTo>
                    <a:pt x="3694" y="2766"/>
                    <a:pt x="4211" y="2409"/>
                    <a:pt x="4800" y="2159"/>
                  </a:cubicBezTo>
                  <a:cubicBezTo>
                    <a:pt x="5398" y="1900"/>
                    <a:pt x="6036" y="1771"/>
                    <a:pt x="6673" y="1771"/>
                  </a:cubicBezTo>
                  <a:cubicBezTo>
                    <a:pt x="7311" y="1771"/>
                    <a:pt x="7949" y="1900"/>
                    <a:pt x="8547" y="2159"/>
                  </a:cubicBezTo>
                  <a:cubicBezTo>
                    <a:pt x="9136" y="2409"/>
                    <a:pt x="9653" y="2766"/>
                    <a:pt x="10099" y="3212"/>
                  </a:cubicBezTo>
                  <a:cubicBezTo>
                    <a:pt x="10545" y="3658"/>
                    <a:pt x="10902" y="4175"/>
                    <a:pt x="11170" y="4764"/>
                  </a:cubicBezTo>
                  <a:cubicBezTo>
                    <a:pt x="11420" y="5353"/>
                    <a:pt x="11544" y="5995"/>
                    <a:pt x="11544" y="6638"/>
                  </a:cubicBezTo>
                  <a:lnTo>
                    <a:pt x="11527" y="17379"/>
                  </a:lnTo>
                  <a:cubicBezTo>
                    <a:pt x="11509" y="17878"/>
                    <a:pt x="11919" y="18271"/>
                    <a:pt x="12419" y="18271"/>
                  </a:cubicBezTo>
                  <a:cubicBezTo>
                    <a:pt x="12900" y="18271"/>
                    <a:pt x="13311" y="17878"/>
                    <a:pt x="13311" y="17379"/>
                  </a:cubicBezTo>
                  <a:lnTo>
                    <a:pt x="13311" y="6638"/>
                  </a:lnTo>
                  <a:cubicBezTo>
                    <a:pt x="13311" y="5746"/>
                    <a:pt x="13132" y="4871"/>
                    <a:pt x="12776" y="4050"/>
                  </a:cubicBezTo>
                  <a:cubicBezTo>
                    <a:pt x="12098" y="2462"/>
                    <a:pt x="10849" y="1214"/>
                    <a:pt x="9261" y="535"/>
                  </a:cubicBezTo>
                  <a:cubicBezTo>
                    <a:pt x="8440" y="179"/>
                    <a:pt x="7561" y="0"/>
                    <a:pt x="6682" y="0"/>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2" name="Google Shape;302;p48"/>
            <p:cNvSpPr/>
            <p:nvPr/>
          </p:nvSpPr>
          <p:spPr>
            <a:xfrm>
              <a:off x="5339213" y="2330200"/>
              <a:ext cx="321650" cy="457050"/>
            </a:xfrm>
            <a:custGeom>
              <a:avLst/>
              <a:gdLst/>
              <a:ahLst/>
              <a:cxnLst/>
              <a:rect l="l" t="t" r="r" b="b"/>
              <a:pathLst>
                <a:path w="12866" h="18282" extrusionOk="0">
                  <a:moveTo>
                    <a:pt x="6594" y="0"/>
                  </a:moveTo>
                  <a:cubicBezTo>
                    <a:pt x="5804" y="0"/>
                    <a:pt x="5015" y="116"/>
                    <a:pt x="4247" y="348"/>
                  </a:cubicBezTo>
                  <a:cubicBezTo>
                    <a:pt x="3569" y="562"/>
                    <a:pt x="2909" y="901"/>
                    <a:pt x="2338" y="1312"/>
                  </a:cubicBezTo>
                  <a:cubicBezTo>
                    <a:pt x="1803" y="1704"/>
                    <a:pt x="1357" y="2186"/>
                    <a:pt x="1036" y="2739"/>
                  </a:cubicBezTo>
                  <a:cubicBezTo>
                    <a:pt x="732" y="3274"/>
                    <a:pt x="572" y="3881"/>
                    <a:pt x="572" y="4488"/>
                  </a:cubicBezTo>
                  <a:cubicBezTo>
                    <a:pt x="572" y="5112"/>
                    <a:pt x="732" y="5701"/>
                    <a:pt x="1071" y="6218"/>
                  </a:cubicBezTo>
                  <a:cubicBezTo>
                    <a:pt x="1410" y="6754"/>
                    <a:pt x="1856" y="7218"/>
                    <a:pt x="2392" y="7574"/>
                  </a:cubicBezTo>
                  <a:cubicBezTo>
                    <a:pt x="2980" y="7985"/>
                    <a:pt x="3623" y="8306"/>
                    <a:pt x="4301" y="8538"/>
                  </a:cubicBezTo>
                  <a:cubicBezTo>
                    <a:pt x="5050" y="8770"/>
                    <a:pt x="5817" y="8930"/>
                    <a:pt x="6602" y="8984"/>
                  </a:cubicBezTo>
                  <a:cubicBezTo>
                    <a:pt x="7173" y="9073"/>
                    <a:pt x="7744" y="9234"/>
                    <a:pt x="8298" y="9448"/>
                  </a:cubicBezTo>
                  <a:cubicBezTo>
                    <a:pt x="8815" y="9644"/>
                    <a:pt x="9297" y="9930"/>
                    <a:pt x="9725" y="10269"/>
                  </a:cubicBezTo>
                  <a:cubicBezTo>
                    <a:pt x="10135" y="10590"/>
                    <a:pt x="10474" y="10982"/>
                    <a:pt x="10760" y="11411"/>
                  </a:cubicBezTo>
                  <a:cubicBezTo>
                    <a:pt x="11010" y="11821"/>
                    <a:pt x="11170" y="12303"/>
                    <a:pt x="11206" y="12784"/>
                  </a:cubicBezTo>
                  <a:cubicBezTo>
                    <a:pt x="11242" y="13302"/>
                    <a:pt x="11135" y="13819"/>
                    <a:pt x="10885" y="14283"/>
                  </a:cubicBezTo>
                  <a:cubicBezTo>
                    <a:pt x="10635" y="14765"/>
                    <a:pt x="10278" y="15175"/>
                    <a:pt x="9850" y="15497"/>
                  </a:cubicBezTo>
                  <a:cubicBezTo>
                    <a:pt x="9386" y="15853"/>
                    <a:pt x="8851" y="16121"/>
                    <a:pt x="8298" y="16299"/>
                  </a:cubicBezTo>
                  <a:cubicBezTo>
                    <a:pt x="7691" y="16514"/>
                    <a:pt x="7049" y="16621"/>
                    <a:pt x="6406" y="16621"/>
                  </a:cubicBezTo>
                  <a:cubicBezTo>
                    <a:pt x="5782" y="16621"/>
                    <a:pt x="5139" y="16514"/>
                    <a:pt x="4551" y="16317"/>
                  </a:cubicBezTo>
                  <a:cubicBezTo>
                    <a:pt x="3997" y="16139"/>
                    <a:pt x="3480" y="15853"/>
                    <a:pt x="3034" y="15497"/>
                  </a:cubicBezTo>
                  <a:cubicBezTo>
                    <a:pt x="2624" y="15175"/>
                    <a:pt x="2267" y="14765"/>
                    <a:pt x="2035" y="14301"/>
                  </a:cubicBezTo>
                  <a:cubicBezTo>
                    <a:pt x="1785" y="13837"/>
                    <a:pt x="1660" y="13320"/>
                    <a:pt x="1660" y="12802"/>
                  </a:cubicBezTo>
                  <a:cubicBezTo>
                    <a:pt x="1660" y="12249"/>
                    <a:pt x="1245" y="11973"/>
                    <a:pt x="830" y="11973"/>
                  </a:cubicBezTo>
                  <a:cubicBezTo>
                    <a:pt x="416" y="11973"/>
                    <a:pt x="1" y="12249"/>
                    <a:pt x="1" y="12802"/>
                  </a:cubicBezTo>
                  <a:cubicBezTo>
                    <a:pt x="1" y="13534"/>
                    <a:pt x="179" y="14265"/>
                    <a:pt x="500" y="14926"/>
                  </a:cubicBezTo>
                  <a:cubicBezTo>
                    <a:pt x="839" y="15604"/>
                    <a:pt x="1303" y="16192"/>
                    <a:pt x="1892" y="16692"/>
                  </a:cubicBezTo>
                  <a:cubicBezTo>
                    <a:pt x="2499" y="17192"/>
                    <a:pt x="3177" y="17602"/>
                    <a:pt x="3926" y="17870"/>
                  </a:cubicBezTo>
                  <a:cubicBezTo>
                    <a:pt x="4684" y="18139"/>
                    <a:pt x="5490" y="18281"/>
                    <a:pt x="6299" y="18281"/>
                  </a:cubicBezTo>
                  <a:cubicBezTo>
                    <a:pt x="6346" y="18281"/>
                    <a:pt x="6394" y="18281"/>
                    <a:pt x="6442" y="18280"/>
                  </a:cubicBezTo>
                  <a:cubicBezTo>
                    <a:pt x="6467" y="18280"/>
                    <a:pt x="6492" y="18280"/>
                    <a:pt x="6517" y="18280"/>
                  </a:cubicBezTo>
                  <a:cubicBezTo>
                    <a:pt x="8150" y="18280"/>
                    <a:pt x="9727" y="17711"/>
                    <a:pt x="10992" y="16674"/>
                  </a:cubicBezTo>
                  <a:cubicBezTo>
                    <a:pt x="11563" y="16192"/>
                    <a:pt x="12045" y="15586"/>
                    <a:pt x="12366" y="14926"/>
                  </a:cubicBezTo>
                  <a:cubicBezTo>
                    <a:pt x="12705" y="14248"/>
                    <a:pt x="12865" y="13516"/>
                    <a:pt x="12865" y="12767"/>
                  </a:cubicBezTo>
                  <a:cubicBezTo>
                    <a:pt x="12865" y="12053"/>
                    <a:pt x="12705" y="11339"/>
                    <a:pt x="12384" y="10697"/>
                  </a:cubicBezTo>
                  <a:cubicBezTo>
                    <a:pt x="12062" y="10055"/>
                    <a:pt x="11598" y="9501"/>
                    <a:pt x="11045" y="9038"/>
                  </a:cubicBezTo>
                  <a:cubicBezTo>
                    <a:pt x="10439" y="8538"/>
                    <a:pt x="9761" y="8145"/>
                    <a:pt x="9047" y="7860"/>
                  </a:cubicBezTo>
                  <a:cubicBezTo>
                    <a:pt x="8244" y="7539"/>
                    <a:pt x="7423" y="7342"/>
                    <a:pt x="6585" y="7253"/>
                  </a:cubicBezTo>
                  <a:cubicBezTo>
                    <a:pt x="6103" y="7182"/>
                    <a:pt x="5639" y="7075"/>
                    <a:pt x="5193" y="6932"/>
                  </a:cubicBezTo>
                  <a:cubicBezTo>
                    <a:pt x="4711" y="6789"/>
                    <a:pt x="4247" y="6593"/>
                    <a:pt x="3801" y="6361"/>
                  </a:cubicBezTo>
                  <a:cubicBezTo>
                    <a:pt x="3409" y="6165"/>
                    <a:pt x="3052" y="5879"/>
                    <a:pt x="2748" y="5558"/>
                  </a:cubicBezTo>
                  <a:cubicBezTo>
                    <a:pt x="2481" y="5273"/>
                    <a:pt x="2320" y="4898"/>
                    <a:pt x="2320" y="4523"/>
                  </a:cubicBezTo>
                  <a:cubicBezTo>
                    <a:pt x="2320" y="4131"/>
                    <a:pt x="2445" y="3756"/>
                    <a:pt x="2659" y="3435"/>
                  </a:cubicBezTo>
                  <a:cubicBezTo>
                    <a:pt x="2891" y="3078"/>
                    <a:pt x="3212" y="2775"/>
                    <a:pt x="3569" y="2543"/>
                  </a:cubicBezTo>
                  <a:cubicBezTo>
                    <a:pt x="3980" y="2275"/>
                    <a:pt x="4444" y="2079"/>
                    <a:pt x="4925" y="1954"/>
                  </a:cubicBezTo>
                  <a:cubicBezTo>
                    <a:pt x="5406" y="1826"/>
                    <a:pt x="5917" y="1755"/>
                    <a:pt x="6417" y="1755"/>
                  </a:cubicBezTo>
                  <a:cubicBezTo>
                    <a:pt x="6473" y="1755"/>
                    <a:pt x="6529" y="1756"/>
                    <a:pt x="6585" y="1758"/>
                  </a:cubicBezTo>
                  <a:cubicBezTo>
                    <a:pt x="6641" y="1756"/>
                    <a:pt x="6696" y="1755"/>
                    <a:pt x="6752" y="1755"/>
                  </a:cubicBezTo>
                  <a:cubicBezTo>
                    <a:pt x="7246" y="1755"/>
                    <a:pt x="7727" y="1826"/>
                    <a:pt x="8208" y="1954"/>
                  </a:cubicBezTo>
                  <a:cubicBezTo>
                    <a:pt x="8690" y="2097"/>
                    <a:pt x="9136" y="2293"/>
                    <a:pt x="9564" y="2543"/>
                  </a:cubicBezTo>
                  <a:cubicBezTo>
                    <a:pt x="9921" y="2775"/>
                    <a:pt x="10225" y="3042"/>
                    <a:pt x="10492" y="3381"/>
                  </a:cubicBezTo>
                  <a:cubicBezTo>
                    <a:pt x="10706" y="3667"/>
                    <a:pt x="10831" y="4006"/>
                    <a:pt x="10849" y="4363"/>
                  </a:cubicBezTo>
                  <a:cubicBezTo>
                    <a:pt x="10849" y="4630"/>
                    <a:pt x="10956" y="4898"/>
                    <a:pt x="11135" y="5094"/>
                  </a:cubicBezTo>
                  <a:cubicBezTo>
                    <a:pt x="11277" y="5273"/>
                    <a:pt x="11509" y="5380"/>
                    <a:pt x="11741" y="5380"/>
                  </a:cubicBezTo>
                  <a:cubicBezTo>
                    <a:pt x="12223" y="5380"/>
                    <a:pt x="12633" y="4987"/>
                    <a:pt x="12615" y="4488"/>
                  </a:cubicBezTo>
                  <a:cubicBezTo>
                    <a:pt x="12633" y="3881"/>
                    <a:pt x="12473" y="3274"/>
                    <a:pt x="12152" y="2739"/>
                  </a:cubicBezTo>
                  <a:cubicBezTo>
                    <a:pt x="11830" y="2186"/>
                    <a:pt x="11384" y="1704"/>
                    <a:pt x="10867" y="1312"/>
                  </a:cubicBezTo>
                  <a:cubicBezTo>
                    <a:pt x="10278" y="901"/>
                    <a:pt x="9636" y="562"/>
                    <a:pt x="8940" y="348"/>
                  </a:cubicBezTo>
                  <a:cubicBezTo>
                    <a:pt x="8173" y="116"/>
                    <a:pt x="7383" y="0"/>
                    <a:pt x="6594" y="0"/>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3" name="Google Shape;303;p48"/>
            <p:cNvSpPr/>
            <p:nvPr/>
          </p:nvSpPr>
          <p:spPr>
            <a:xfrm>
              <a:off x="5782613" y="2330125"/>
              <a:ext cx="299775" cy="457100"/>
            </a:xfrm>
            <a:custGeom>
              <a:avLst/>
              <a:gdLst/>
              <a:ahLst/>
              <a:cxnLst/>
              <a:rect l="l" t="t" r="r" b="b"/>
              <a:pathLst>
                <a:path w="11991" h="18284" extrusionOk="0">
                  <a:moveTo>
                    <a:pt x="11115" y="0"/>
                  </a:moveTo>
                  <a:cubicBezTo>
                    <a:pt x="11069" y="0"/>
                    <a:pt x="11021" y="4"/>
                    <a:pt x="10974" y="12"/>
                  </a:cubicBezTo>
                  <a:lnTo>
                    <a:pt x="892" y="12"/>
                  </a:lnTo>
                  <a:cubicBezTo>
                    <a:pt x="411" y="12"/>
                    <a:pt x="0" y="405"/>
                    <a:pt x="18" y="904"/>
                  </a:cubicBezTo>
                  <a:lnTo>
                    <a:pt x="18" y="17409"/>
                  </a:lnTo>
                  <a:cubicBezTo>
                    <a:pt x="18" y="17641"/>
                    <a:pt x="107" y="17855"/>
                    <a:pt x="268" y="18033"/>
                  </a:cubicBezTo>
                  <a:cubicBezTo>
                    <a:pt x="429" y="18194"/>
                    <a:pt x="660" y="18283"/>
                    <a:pt x="892" y="18283"/>
                  </a:cubicBezTo>
                  <a:lnTo>
                    <a:pt x="10974" y="18283"/>
                  </a:lnTo>
                  <a:cubicBezTo>
                    <a:pt x="10984" y="18283"/>
                    <a:pt x="10994" y="18284"/>
                    <a:pt x="11004" y="18284"/>
                  </a:cubicBezTo>
                  <a:cubicBezTo>
                    <a:pt x="11472" y="18284"/>
                    <a:pt x="11866" y="17880"/>
                    <a:pt x="11866" y="17409"/>
                  </a:cubicBezTo>
                  <a:cubicBezTo>
                    <a:pt x="11866" y="16920"/>
                    <a:pt x="11489" y="16516"/>
                    <a:pt x="11005" y="16516"/>
                  </a:cubicBezTo>
                  <a:cubicBezTo>
                    <a:pt x="10994" y="16516"/>
                    <a:pt x="10984" y="16516"/>
                    <a:pt x="10974" y="16517"/>
                  </a:cubicBezTo>
                  <a:lnTo>
                    <a:pt x="1785" y="16517"/>
                  </a:lnTo>
                  <a:lnTo>
                    <a:pt x="1785" y="9968"/>
                  </a:lnTo>
                  <a:lnTo>
                    <a:pt x="8386" y="9968"/>
                  </a:lnTo>
                  <a:cubicBezTo>
                    <a:pt x="8618" y="9968"/>
                    <a:pt x="8832" y="9879"/>
                    <a:pt x="9011" y="9719"/>
                  </a:cubicBezTo>
                  <a:cubicBezTo>
                    <a:pt x="9350" y="9362"/>
                    <a:pt x="9350" y="8809"/>
                    <a:pt x="9011" y="8452"/>
                  </a:cubicBezTo>
                  <a:cubicBezTo>
                    <a:pt x="8832" y="8291"/>
                    <a:pt x="8618" y="8202"/>
                    <a:pt x="8386" y="8202"/>
                  </a:cubicBezTo>
                  <a:lnTo>
                    <a:pt x="1785" y="8202"/>
                  </a:lnTo>
                  <a:lnTo>
                    <a:pt x="1785" y="1779"/>
                  </a:lnTo>
                  <a:lnTo>
                    <a:pt x="10974" y="1779"/>
                  </a:lnTo>
                  <a:cubicBezTo>
                    <a:pt x="11014" y="1784"/>
                    <a:pt x="11055" y="1787"/>
                    <a:pt x="11095" y="1787"/>
                  </a:cubicBezTo>
                  <a:cubicBezTo>
                    <a:pt x="11579" y="1787"/>
                    <a:pt x="11991" y="1398"/>
                    <a:pt x="11991" y="887"/>
                  </a:cubicBezTo>
                  <a:cubicBezTo>
                    <a:pt x="11991" y="399"/>
                    <a:pt x="11591" y="0"/>
                    <a:pt x="11115" y="0"/>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4" name="Google Shape;304;p48"/>
            <p:cNvSpPr/>
            <p:nvPr/>
          </p:nvSpPr>
          <p:spPr>
            <a:xfrm>
              <a:off x="6176038" y="2330425"/>
              <a:ext cx="331000" cy="456800"/>
            </a:xfrm>
            <a:custGeom>
              <a:avLst/>
              <a:gdLst/>
              <a:ahLst/>
              <a:cxnLst/>
              <a:rect l="l" t="t" r="r" b="b"/>
              <a:pathLst>
                <a:path w="13240" h="18272" extrusionOk="0">
                  <a:moveTo>
                    <a:pt x="6605" y="0"/>
                  </a:moveTo>
                  <a:cubicBezTo>
                    <a:pt x="5728" y="0"/>
                    <a:pt x="4854" y="179"/>
                    <a:pt x="4033" y="535"/>
                  </a:cubicBezTo>
                  <a:cubicBezTo>
                    <a:pt x="3248" y="875"/>
                    <a:pt x="2534" y="1356"/>
                    <a:pt x="1928" y="1963"/>
                  </a:cubicBezTo>
                  <a:cubicBezTo>
                    <a:pt x="679" y="3194"/>
                    <a:pt x="1" y="4889"/>
                    <a:pt x="1" y="6638"/>
                  </a:cubicBezTo>
                  <a:lnTo>
                    <a:pt x="1" y="17397"/>
                  </a:lnTo>
                  <a:cubicBezTo>
                    <a:pt x="1" y="17878"/>
                    <a:pt x="393" y="18271"/>
                    <a:pt x="893" y="18271"/>
                  </a:cubicBezTo>
                  <a:cubicBezTo>
                    <a:pt x="903" y="18271"/>
                    <a:pt x="913" y="18272"/>
                    <a:pt x="923" y="18272"/>
                  </a:cubicBezTo>
                  <a:cubicBezTo>
                    <a:pt x="1391" y="18272"/>
                    <a:pt x="1785" y="17868"/>
                    <a:pt x="1785" y="17397"/>
                  </a:cubicBezTo>
                  <a:lnTo>
                    <a:pt x="1785" y="6638"/>
                  </a:lnTo>
                  <a:cubicBezTo>
                    <a:pt x="1767" y="5995"/>
                    <a:pt x="1910" y="5353"/>
                    <a:pt x="2159" y="4764"/>
                  </a:cubicBezTo>
                  <a:cubicBezTo>
                    <a:pt x="2409" y="4175"/>
                    <a:pt x="2766" y="3658"/>
                    <a:pt x="3194" y="3212"/>
                  </a:cubicBezTo>
                  <a:cubicBezTo>
                    <a:pt x="3640" y="2766"/>
                    <a:pt x="4158" y="2409"/>
                    <a:pt x="4747" y="2159"/>
                  </a:cubicBezTo>
                  <a:cubicBezTo>
                    <a:pt x="5344" y="1900"/>
                    <a:pt x="5982" y="1771"/>
                    <a:pt x="6620" y="1771"/>
                  </a:cubicBezTo>
                  <a:cubicBezTo>
                    <a:pt x="7258" y="1771"/>
                    <a:pt x="7896" y="1900"/>
                    <a:pt x="8494" y="2159"/>
                  </a:cubicBezTo>
                  <a:cubicBezTo>
                    <a:pt x="9653" y="2659"/>
                    <a:pt x="10599" y="3587"/>
                    <a:pt x="11099" y="4764"/>
                  </a:cubicBezTo>
                  <a:cubicBezTo>
                    <a:pt x="11348" y="5353"/>
                    <a:pt x="11473" y="5995"/>
                    <a:pt x="11473" y="6638"/>
                  </a:cubicBezTo>
                  <a:lnTo>
                    <a:pt x="11473" y="17397"/>
                  </a:lnTo>
                  <a:cubicBezTo>
                    <a:pt x="11473" y="17629"/>
                    <a:pt x="11563" y="17861"/>
                    <a:pt x="11723" y="18021"/>
                  </a:cubicBezTo>
                  <a:cubicBezTo>
                    <a:pt x="11905" y="18192"/>
                    <a:pt x="12123" y="18268"/>
                    <a:pt x="12337" y="18268"/>
                  </a:cubicBezTo>
                  <a:cubicBezTo>
                    <a:pt x="12793" y="18268"/>
                    <a:pt x="13228" y="17919"/>
                    <a:pt x="13240" y="17397"/>
                  </a:cubicBezTo>
                  <a:lnTo>
                    <a:pt x="13240" y="6638"/>
                  </a:lnTo>
                  <a:cubicBezTo>
                    <a:pt x="13240" y="5746"/>
                    <a:pt x="13061" y="4871"/>
                    <a:pt x="12704" y="4068"/>
                  </a:cubicBezTo>
                  <a:cubicBezTo>
                    <a:pt x="12365" y="3283"/>
                    <a:pt x="11884" y="2552"/>
                    <a:pt x="11295" y="1963"/>
                  </a:cubicBezTo>
                  <a:cubicBezTo>
                    <a:pt x="10688" y="1356"/>
                    <a:pt x="9975" y="875"/>
                    <a:pt x="9189" y="535"/>
                  </a:cubicBezTo>
                  <a:cubicBezTo>
                    <a:pt x="8360" y="179"/>
                    <a:pt x="7481" y="0"/>
                    <a:pt x="6605" y="0"/>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5" name="Google Shape;305;p48"/>
            <p:cNvSpPr/>
            <p:nvPr/>
          </p:nvSpPr>
          <p:spPr>
            <a:xfrm>
              <a:off x="6620763" y="2330300"/>
              <a:ext cx="322100" cy="456950"/>
            </a:xfrm>
            <a:custGeom>
              <a:avLst/>
              <a:gdLst/>
              <a:ahLst/>
              <a:cxnLst/>
              <a:rect l="l" t="t" r="r" b="b"/>
              <a:pathLst>
                <a:path w="12884" h="18278" extrusionOk="0">
                  <a:moveTo>
                    <a:pt x="6585" y="1"/>
                  </a:moveTo>
                  <a:cubicBezTo>
                    <a:pt x="5795" y="1"/>
                    <a:pt x="5006" y="121"/>
                    <a:pt x="4247" y="362"/>
                  </a:cubicBezTo>
                  <a:cubicBezTo>
                    <a:pt x="3551" y="576"/>
                    <a:pt x="2909" y="897"/>
                    <a:pt x="2320" y="1326"/>
                  </a:cubicBezTo>
                  <a:cubicBezTo>
                    <a:pt x="1803" y="1700"/>
                    <a:pt x="1357" y="2182"/>
                    <a:pt x="1036" y="2753"/>
                  </a:cubicBezTo>
                  <a:cubicBezTo>
                    <a:pt x="714" y="3288"/>
                    <a:pt x="554" y="3877"/>
                    <a:pt x="554" y="4502"/>
                  </a:cubicBezTo>
                  <a:cubicBezTo>
                    <a:pt x="554" y="5108"/>
                    <a:pt x="732" y="5715"/>
                    <a:pt x="1053" y="6214"/>
                  </a:cubicBezTo>
                  <a:cubicBezTo>
                    <a:pt x="1410" y="6750"/>
                    <a:pt x="1856" y="7214"/>
                    <a:pt x="2374" y="7588"/>
                  </a:cubicBezTo>
                  <a:cubicBezTo>
                    <a:pt x="2963" y="7999"/>
                    <a:pt x="3623" y="8320"/>
                    <a:pt x="4301" y="8534"/>
                  </a:cubicBezTo>
                  <a:cubicBezTo>
                    <a:pt x="5050" y="8784"/>
                    <a:pt x="5817" y="8926"/>
                    <a:pt x="6585" y="8980"/>
                  </a:cubicBezTo>
                  <a:cubicBezTo>
                    <a:pt x="7173" y="9069"/>
                    <a:pt x="7744" y="9230"/>
                    <a:pt x="8280" y="9462"/>
                  </a:cubicBezTo>
                  <a:cubicBezTo>
                    <a:pt x="8797" y="9658"/>
                    <a:pt x="9279" y="9926"/>
                    <a:pt x="9725" y="10283"/>
                  </a:cubicBezTo>
                  <a:cubicBezTo>
                    <a:pt x="10117" y="10604"/>
                    <a:pt x="10474" y="10978"/>
                    <a:pt x="10742" y="11424"/>
                  </a:cubicBezTo>
                  <a:cubicBezTo>
                    <a:pt x="11010" y="11835"/>
                    <a:pt x="11152" y="12299"/>
                    <a:pt x="11188" y="12798"/>
                  </a:cubicBezTo>
                  <a:cubicBezTo>
                    <a:pt x="11224" y="13316"/>
                    <a:pt x="11117" y="13833"/>
                    <a:pt x="10885" y="14297"/>
                  </a:cubicBezTo>
                  <a:cubicBezTo>
                    <a:pt x="10617" y="14761"/>
                    <a:pt x="10260" y="15171"/>
                    <a:pt x="9832" y="15493"/>
                  </a:cubicBezTo>
                  <a:cubicBezTo>
                    <a:pt x="9368" y="15849"/>
                    <a:pt x="8851" y="16135"/>
                    <a:pt x="8297" y="16313"/>
                  </a:cubicBezTo>
                  <a:cubicBezTo>
                    <a:pt x="7691" y="16510"/>
                    <a:pt x="7048" y="16617"/>
                    <a:pt x="6406" y="16617"/>
                  </a:cubicBezTo>
                  <a:cubicBezTo>
                    <a:pt x="5782" y="16617"/>
                    <a:pt x="5139" y="16510"/>
                    <a:pt x="4551" y="16313"/>
                  </a:cubicBezTo>
                  <a:cubicBezTo>
                    <a:pt x="3997" y="16135"/>
                    <a:pt x="3498" y="15849"/>
                    <a:pt x="3034" y="15493"/>
                  </a:cubicBezTo>
                  <a:cubicBezTo>
                    <a:pt x="2624" y="15171"/>
                    <a:pt x="2285" y="14761"/>
                    <a:pt x="2035" y="14297"/>
                  </a:cubicBezTo>
                  <a:cubicBezTo>
                    <a:pt x="1785" y="13833"/>
                    <a:pt x="1660" y="13316"/>
                    <a:pt x="1660" y="12798"/>
                  </a:cubicBezTo>
                  <a:cubicBezTo>
                    <a:pt x="1660" y="12302"/>
                    <a:pt x="1249" y="11969"/>
                    <a:pt x="822" y="11969"/>
                  </a:cubicBezTo>
                  <a:cubicBezTo>
                    <a:pt x="621" y="11969"/>
                    <a:pt x="416" y="12043"/>
                    <a:pt x="250" y="12210"/>
                  </a:cubicBezTo>
                  <a:cubicBezTo>
                    <a:pt x="90" y="12370"/>
                    <a:pt x="1" y="12566"/>
                    <a:pt x="1" y="12798"/>
                  </a:cubicBezTo>
                  <a:cubicBezTo>
                    <a:pt x="1" y="13530"/>
                    <a:pt x="179" y="14261"/>
                    <a:pt x="500" y="14922"/>
                  </a:cubicBezTo>
                  <a:cubicBezTo>
                    <a:pt x="839" y="15600"/>
                    <a:pt x="1321" y="16188"/>
                    <a:pt x="1892" y="16688"/>
                  </a:cubicBezTo>
                  <a:cubicBezTo>
                    <a:pt x="2499" y="17188"/>
                    <a:pt x="3194" y="17598"/>
                    <a:pt x="3944" y="17866"/>
                  </a:cubicBezTo>
                  <a:cubicBezTo>
                    <a:pt x="4702" y="18135"/>
                    <a:pt x="5492" y="18277"/>
                    <a:pt x="6299" y="18277"/>
                  </a:cubicBezTo>
                  <a:cubicBezTo>
                    <a:pt x="6346" y="18277"/>
                    <a:pt x="6394" y="18277"/>
                    <a:pt x="6442" y="18276"/>
                  </a:cubicBezTo>
                  <a:cubicBezTo>
                    <a:pt x="6467" y="18276"/>
                    <a:pt x="6492" y="18276"/>
                    <a:pt x="6517" y="18276"/>
                  </a:cubicBezTo>
                  <a:cubicBezTo>
                    <a:pt x="8150" y="18276"/>
                    <a:pt x="9727" y="17707"/>
                    <a:pt x="10992" y="16670"/>
                  </a:cubicBezTo>
                  <a:cubicBezTo>
                    <a:pt x="11563" y="16188"/>
                    <a:pt x="12044" y="15582"/>
                    <a:pt x="12366" y="14922"/>
                  </a:cubicBezTo>
                  <a:cubicBezTo>
                    <a:pt x="12705" y="14244"/>
                    <a:pt x="12865" y="13512"/>
                    <a:pt x="12865" y="12763"/>
                  </a:cubicBezTo>
                  <a:cubicBezTo>
                    <a:pt x="12883" y="12049"/>
                    <a:pt x="12705" y="11335"/>
                    <a:pt x="12383" y="10693"/>
                  </a:cubicBezTo>
                  <a:cubicBezTo>
                    <a:pt x="12062" y="10051"/>
                    <a:pt x="11598" y="9497"/>
                    <a:pt x="11045" y="9034"/>
                  </a:cubicBezTo>
                  <a:cubicBezTo>
                    <a:pt x="10439" y="8534"/>
                    <a:pt x="9761" y="8141"/>
                    <a:pt x="9047" y="7856"/>
                  </a:cubicBezTo>
                  <a:cubicBezTo>
                    <a:pt x="8262" y="7535"/>
                    <a:pt x="7423" y="7338"/>
                    <a:pt x="6585" y="7249"/>
                  </a:cubicBezTo>
                  <a:cubicBezTo>
                    <a:pt x="6121" y="7178"/>
                    <a:pt x="5657" y="7071"/>
                    <a:pt x="5193" y="6928"/>
                  </a:cubicBezTo>
                  <a:cubicBezTo>
                    <a:pt x="4711" y="6785"/>
                    <a:pt x="4247" y="6589"/>
                    <a:pt x="3819" y="6357"/>
                  </a:cubicBezTo>
                  <a:cubicBezTo>
                    <a:pt x="3409" y="6161"/>
                    <a:pt x="3052" y="5875"/>
                    <a:pt x="2748" y="5554"/>
                  </a:cubicBezTo>
                  <a:cubicBezTo>
                    <a:pt x="2481" y="5269"/>
                    <a:pt x="2320" y="4894"/>
                    <a:pt x="2320" y="4519"/>
                  </a:cubicBezTo>
                  <a:cubicBezTo>
                    <a:pt x="2320" y="4127"/>
                    <a:pt x="2445" y="3752"/>
                    <a:pt x="2659" y="3431"/>
                  </a:cubicBezTo>
                  <a:cubicBezTo>
                    <a:pt x="2909" y="3074"/>
                    <a:pt x="3212" y="2771"/>
                    <a:pt x="3569" y="2539"/>
                  </a:cubicBezTo>
                  <a:cubicBezTo>
                    <a:pt x="3997" y="2271"/>
                    <a:pt x="4443" y="2075"/>
                    <a:pt x="4925" y="1950"/>
                  </a:cubicBezTo>
                  <a:cubicBezTo>
                    <a:pt x="5406" y="1822"/>
                    <a:pt x="5916" y="1751"/>
                    <a:pt x="6416" y="1751"/>
                  </a:cubicBezTo>
                  <a:cubicBezTo>
                    <a:pt x="6473" y="1751"/>
                    <a:pt x="6529" y="1752"/>
                    <a:pt x="6585" y="1754"/>
                  </a:cubicBezTo>
                  <a:cubicBezTo>
                    <a:pt x="6640" y="1752"/>
                    <a:pt x="6696" y="1751"/>
                    <a:pt x="6752" y="1751"/>
                  </a:cubicBezTo>
                  <a:cubicBezTo>
                    <a:pt x="7249" y="1751"/>
                    <a:pt x="7743" y="1822"/>
                    <a:pt x="8208" y="1950"/>
                  </a:cubicBezTo>
                  <a:cubicBezTo>
                    <a:pt x="8690" y="2093"/>
                    <a:pt x="9136" y="2289"/>
                    <a:pt x="9564" y="2539"/>
                  </a:cubicBezTo>
                  <a:cubicBezTo>
                    <a:pt x="9921" y="2771"/>
                    <a:pt x="10242" y="3038"/>
                    <a:pt x="10492" y="3377"/>
                  </a:cubicBezTo>
                  <a:cubicBezTo>
                    <a:pt x="10706" y="3663"/>
                    <a:pt x="10831" y="4002"/>
                    <a:pt x="10867" y="4359"/>
                  </a:cubicBezTo>
                  <a:cubicBezTo>
                    <a:pt x="10849" y="4644"/>
                    <a:pt x="10956" y="4894"/>
                    <a:pt x="11117" y="5108"/>
                  </a:cubicBezTo>
                  <a:cubicBezTo>
                    <a:pt x="11266" y="5274"/>
                    <a:pt x="11461" y="5378"/>
                    <a:pt x="11687" y="5378"/>
                  </a:cubicBezTo>
                  <a:cubicBezTo>
                    <a:pt x="11705" y="5378"/>
                    <a:pt x="11723" y="5377"/>
                    <a:pt x="11741" y="5376"/>
                  </a:cubicBezTo>
                  <a:cubicBezTo>
                    <a:pt x="11758" y="5377"/>
                    <a:pt x="11775" y="5378"/>
                    <a:pt x="11792" y="5378"/>
                  </a:cubicBezTo>
                  <a:cubicBezTo>
                    <a:pt x="12004" y="5378"/>
                    <a:pt x="12200" y="5275"/>
                    <a:pt x="12366" y="5126"/>
                  </a:cubicBezTo>
                  <a:cubicBezTo>
                    <a:pt x="12526" y="4965"/>
                    <a:pt x="12615" y="4733"/>
                    <a:pt x="12615" y="4502"/>
                  </a:cubicBezTo>
                  <a:cubicBezTo>
                    <a:pt x="12615" y="3877"/>
                    <a:pt x="12455" y="3288"/>
                    <a:pt x="12151" y="2753"/>
                  </a:cubicBezTo>
                  <a:cubicBezTo>
                    <a:pt x="11812" y="2182"/>
                    <a:pt x="11366" y="1700"/>
                    <a:pt x="10849" y="1326"/>
                  </a:cubicBezTo>
                  <a:cubicBezTo>
                    <a:pt x="10260" y="897"/>
                    <a:pt x="9618" y="576"/>
                    <a:pt x="8922" y="362"/>
                  </a:cubicBezTo>
                  <a:cubicBezTo>
                    <a:pt x="8164" y="121"/>
                    <a:pt x="7374" y="1"/>
                    <a:pt x="6585" y="1"/>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48"/>
            <p:cNvSpPr/>
            <p:nvPr/>
          </p:nvSpPr>
          <p:spPr>
            <a:xfrm>
              <a:off x="7021788" y="2330350"/>
              <a:ext cx="434050" cy="460425"/>
            </a:xfrm>
            <a:custGeom>
              <a:avLst/>
              <a:gdLst/>
              <a:ahLst/>
              <a:cxnLst/>
              <a:rect l="l" t="t" r="r" b="b"/>
              <a:pathLst>
                <a:path w="17362" h="18417" extrusionOk="0">
                  <a:moveTo>
                    <a:pt x="898" y="1"/>
                  </a:moveTo>
                  <a:cubicBezTo>
                    <a:pt x="703" y="1"/>
                    <a:pt x="500" y="71"/>
                    <a:pt x="339" y="199"/>
                  </a:cubicBezTo>
                  <a:cubicBezTo>
                    <a:pt x="143" y="342"/>
                    <a:pt x="36" y="556"/>
                    <a:pt x="18" y="788"/>
                  </a:cubicBezTo>
                  <a:cubicBezTo>
                    <a:pt x="0" y="1020"/>
                    <a:pt x="72" y="1252"/>
                    <a:pt x="214" y="1431"/>
                  </a:cubicBezTo>
                  <a:lnTo>
                    <a:pt x="7726" y="11137"/>
                  </a:lnTo>
                  <a:lnTo>
                    <a:pt x="7726" y="17400"/>
                  </a:lnTo>
                  <a:cubicBezTo>
                    <a:pt x="7655" y="17935"/>
                    <a:pt x="8065" y="18417"/>
                    <a:pt x="8618" y="18417"/>
                  </a:cubicBezTo>
                  <a:cubicBezTo>
                    <a:pt x="9153" y="18417"/>
                    <a:pt x="9582" y="17935"/>
                    <a:pt x="9492" y="17400"/>
                  </a:cubicBezTo>
                  <a:lnTo>
                    <a:pt x="9492" y="11137"/>
                  </a:lnTo>
                  <a:lnTo>
                    <a:pt x="17147" y="1431"/>
                  </a:lnTo>
                  <a:cubicBezTo>
                    <a:pt x="17290" y="1252"/>
                    <a:pt x="17361" y="1020"/>
                    <a:pt x="17343" y="788"/>
                  </a:cubicBezTo>
                  <a:cubicBezTo>
                    <a:pt x="17325" y="556"/>
                    <a:pt x="17218" y="342"/>
                    <a:pt x="17040" y="217"/>
                  </a:cubicBezTo>
                  <a:cubicBezTo>
                    <a:pt x="16879" y="73"/>
                    <a:pt x="16675" y="1"/>
                    <a:pt x="16467" y="1"/>
                  </a:cubicBezTo>
                  <a:cubicBezTo>
                    <a:pt x="16444" y="1"/>
                    <a:pt x="16421" y="1"/>
                    <a:pt x="16398" y="3"/>
                  </a:cubicBezTo>
                  <a:cubicBezTo>
                    <a:pt x="16166" y="21"/>
                    <a:pt x="15952" y="146"/>
                    <a:pt x="15809" y="324"/>
                  </a:cubicBezTo>
                  <a:lnTo>
                    <a:pt x="8618" y="9388"/>
                  </a:lnTo>
                  <a:lnTo>
                    <a:pt x="1552" y="324"/>
                  </a:lnTo>
                  <a:cubicBezTo>
                    <a:pt x="1410" y="146"/>
                    <a:pt x="1196" y="21"/>
                    <a:pt x="964" y="3"/>
                  </a:cubicBezTo>
                  <a:cubicBezTo>
                    <a:pt x="942" y="1"/>
                    <a:pt x="920" y="1"/>
                    <a:pt x="898" y="1"/>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7" name="Google Shape;307;p48"/>
            <p:cNvSpPr/>
            <p:nvPr/>
          </p:nvSpPr>
          <p:spPr>
            <a:xfrm>
              <a:off x="7529838" y="2330300"/>
              <a:ext cx="322100" cy="456950"/>
            </a:xfrm>
            <a:custGeom>
              <a:avLst/>
              <a:gdLst/>
              <a:ahLst/>
              <a:cxnLst/>
              <a:rect l="l" t="t" r="r" b="b"/>
              <a:pathLst>
                <a:path w="12884" h="18278" extrusionOk="0">
                  <a:moveTo>
                    <a:pt x="6605" y="1"/>
                  </a:moveTo>
                  <a:cubicBezTo>
                    <a:pt x="5813" y="1"/>
                    <a:pt x="5024" y="121"/>
                    <a:pt x="4265" y="362"/>
                  </a:cubicBezTo>
                  <a:cubicBezTo>
                    <a:pt x="3569" y="576"/>
                    <a:pt x="2927" y="897"/>
                    <a:pt x="2338" y="1326"/>
                  </a:cubicBezTo>
                  <a:cubicBezTo>
                    <a:pt x="1821" y="1700"/>
                    <a:pt x="1375" y="2182"/>
                    <a:pt x="1054" y="2753"/>
                  </a:cubicBezTo>
                  <a:cubicBezTo>
                    <a:pt x="733" y="3288"/>
                    <a:pt x="572" y="3877"/>
                    <a:pt x="572" y="4502"/>
                  </a:cubicBezTo>
                  <a:cubicBezTo>
                    <a:pt x="572" y="5108"/>
                    <a:pt x="750" y="5715"/>
                    <a:pt x="1072" y="6214"/>
                  </a:cubicBezTo>
                  <a:cubicBezTo>
                    <a:pt x="1428" y="6750"/>
                    <a:pt x="1874" y="7214"/>
                    <a:pt x="2392" y="7588"/>
                  </a:cubicBezTo>
                  <a:cubicBezTo>
                    <a:pt x="2981" y="7999"/>
                    <a:pt x="3641" y="8320"/>
                    <a:pt x="4319" y="8534"/>
                  </a:cubicBezTo>
                  <a:cubicBezTo>
                    <a:pt x="5068" y="8784"/>
                    <a:pt x="5836" y="8926"/>
                    <a:pt x="6603" y="8980"/>
                  </a:cubicBezTo>
                  <a:cubicBezTo>
                    <a:pt x="7192" y="9069"/>
                    <a:pt x="7763" y="9230"/>
                    <a:pt x="8298" y="9462"/>
                  </a:cubicBezTo>
                  <a:cubicBezTo>
                    <a:pt x="8815" y="9658"/>
                    <a:pt x="9297" y="9944"/>
                    <a:pt x="9743" y="10283"/>
                  </a:cubicBezTo>
                  <a:cubicBezTo>
                    <a:pt x="10136" y="10604"/>
                    <a:pt x="10492" y="10978"/>
                    <a:pt x="10760" y="11424"/>
                  </a:cubicBezTo>
                  <a:cubicBezTo>
                    <a:pt x="11028" y="11835"/>
                    <a:pt x="11170" y="12299"/>
                    <a:pt x="11206" y="12798"/>
                  </a:cubicBezTo>
                  <a:cubicBezTo>
                    <a:pt x="11260" y="13316"/>
                    <a:pt x="11135" y="13833"/>
                    <a:pt x="10903" y="14297"/>
                  </a:cubicBezTo>
                  <a:cubicBezTo>
                    <a:pt x="10635" y="14761"/>
                    <a:pt x="10296" y="15171"/>
                    <a:pt x="9850" y="15493"/>
                  </a:cubicBezTo>
                  <a:cubicBezTo>
                    <a:pt x="9386" y="15849"/>
                    <a:pt x="8851" y="16135"/>
                    <a:pt x="8298" y="16313"/>
                  </a:cubicBezTo>
                  <a:cubicBezTo>
                    <a:pt x="7691" y="16510"/>
                    <a:pt x="7049" y="16617"/>
                    <a:pt x="6424" y="16617"/>
                  </a:cubicBezTo>
                  <a:cubicBezTo>
                    <a:pt x="5782" y="16617"/>
                    <a:pt x="5157" y="16510"/>
                    <a:pt x="4551" y="16313"/>
                  </a:cubicBezTo>
                  <a:cubicBezTo>
                    <a:pt x="4016" y="16135"/>
                    <a:pt x="3498" y="15849"/>
                    <a:pt x="3052" y="15493"/>
                  </a:cubicBezTo>
                  <a:cubicBezTo>
                    <a:pt x="2624" y="15171"/>
                    <a:pt x="2285" y="14761"/>
                    <a:pt x="2035" y="14297"/>
                  </a:cubicBezTo>
                  <a:cubicBezTo>
                    <a:pt x="1785" y="13833"/>
                    <a:pt x="1660" y="13316"/>
                    <a:pt x="1660" y="12798"/>
                  </a:cubicBezTo>
                  <a:cubicBezTo>
                    <a:pt x="1660" y="12245"/>
                    <a:pt x="1250" y="11969"/>
                    <a:pt x="840" y="11969"/>
                  </a:cubicBezTo>
                  <a:cubicBezTo>
                    <a:pt x="429" y="11969"/>
                    <a:pt x="19" y="12245"/>
                    <a:pt x="19" y="12798"/>
                  </a:cubicBezTo>
                  <a:cubicBezTo>
                    <a:pt x="1" y="13530"/>
                    <a:pt x="179" y="14261"/>
                    <a:pt x="518" y="14922"/>
                  </a:cubicBezTo>
                  <a:cubicBezTo>
                    <a:pt x="857" y="15600"/>
                    <a:pt x="1321" y="16188"/>
                    <a:pt x="1892" y="16688"/>
                  </a:cubicBezTo>
                  <a:cubicBezTo>
                    <a:pt x="2499" y="17188"/>
                    <a:pt x="3195" y="17598"/>
                    <a:pt x="3944" y="17866"/>
                  </a:cubicBezTo>
                  <a:cubicBezTo>
                    <a:pt x="4702" y="18135"/>
                    <a:pt x="5492" y="18277"/>
                    <a:pt x="6299" y="18277"/>
                  </a:cubicBezTo>
                  <a:cubicBezTo>
                    <a:pt x="6347" y="18277"/>
                    <a:pt x="6394" y="18277"/>
                    <a:pt x="6442" y="18276"/>
                  </a:cubicBezTo>
                  <a:cubicBezTo>
                    <a:pt x="6467" y="18276"/>
                    <a:pt x="6493" y="18276"/>
                    <a:pt x="6518" y="18276"/>
                  </a:cubicBezTo>
                  <a:cubicBezTo>
                    <a:pt x="8151" y="18276"/>
                    <a:pt x="9744" y="17707"/>
                    <a:pt x="10992" y="16670"/>
                  </a:cubicBezTo>
                  <a:cubicBezTo>
                    <a:pt x="11581" y="16188"/>
                    <a:pt x="12045" y="15582"/>
                    <a:pt x="12384" y="14922"/>
                  </a:cubicBezTo>
                  <a:cubicBezTo>
                    <a:pt x="12705" y="14244"/>
                    <a:pt x="12883" y="13512"/>
                    <a:pt x="12883" y="12763"/>
                  </a:cubicBezTo>
                  <a:cubicBezTo>
                    <a:pt x="12883" y="12049"/>
                    <a:pt x="12723" y="11335"/>
                    <a:pt x="12402" y="10693"/>
                  </a:cubicBezTo>
                  <a:cubicBezTo>
                    <a:pt x="12063" y="10051"/>
                    <a:pt x="11617" y="9497"/>
                    <a:pt x="11063" y="9034"/>
                  </a:cubicBezTo>
                  <a:cubicBezTo>
                    <a:pt x="10457" y="8534"/>
                    <a:pt x="9779" y="8141"/>
                    <a:pt x="9047" y="7856"/>
                  </a:cubicBezTo>
                  <a:cubicBezTo>
                    <a:pt x="8262" y="7535"/>
                    <a:pt x="7441" y="7338"/>
                    <a:pt x="6603" y="7249"/>
                  </a:cubicBezTo>
                  <a:cubicBezTo>
                    <a:pt x="6121" y="7178"/>
                    <a:pt x="5657" y="7071"/>
                    <a:pt x="5211" y="6928"/>
                  </a:cubicBezTo>
                  <a:cubicBezTo>
                    <a:pt x="4729" y="6785"/>
                    <a:pt x="4265" y="6589"/>
                    <a:pt x="3819" y="6357"/>
                  </a:cubicBezTo>
                  <a:cubicBezTo>
                    <a:pt x="3427" y="6161"/>
                    <a:pt x="3052" y="5875"/>
                    <a:pt x="2749" y="5554"/>
                  </a:cubicBezTo>
                  <a:cubicBezTo>
                    <a:pt x="2481" y="5269"/>
                    <a:pt x="2338" y="4894"/>
                    <a:pt x="2338" y="4519"/>
                  </a:cubicBezTo>
                  <a:cubicBezTo>
                    <a:pt x="2338" y="4127"/>
                    <a:pt x="2445" y="3752"/>
                    <a:pt x="2677" y="3431"/>
                  </a:cubicBezTo>
                  <a:cubicBezTo>
                    <a:pt x="2909" y="3074"/>
                    <a:pt x="3213" y="2771"/>
                    <a:pt x="3587" y="2539"/>
                  </a:cubicBezTo>
                  <a:cubicBezTo>
                    <a:pt x="3998" y="2271"/>
                    <a:pt x="4462" y="2075"/>
                    <a:pt x="4926" y="1950"/>
                  </a:cubicBezTo>
                  <a:cubicBezTo>
                    <a:pt x="5423" y="1822"/>
                    <a:pt x="5920" y="1751"/>
                    <a:pt x="6430" y="1751"/>
                  </a:cubicBezTo>
                  <a:cubicBezTo>
                    <a:pt x="6488" y="1751"/>
                    <a:pt x="6545" y="1752"/>
                    <a:pt x="6603" y="1754"/>
                  </a:cubicBezTo>
                  <a:cubicBezTo>
                    <a:pt x="6657" y="1752"/>
                    <a:pt x="6711" y="1751"/>
                    <a:pt x="6765" y="1751"/>
                  </a:cubicBezTo>
                  <a:cubicBezTo>
                    <a:pt x="7250" y="1751"/>
                    <a:pt x="7745" y="1822"/>
                    <a:pt x="8226" y="1950"/>
                  </a:cubicBezTo>
                  <a:cubicBezTo>
                    <a:pt x="8690" y="2093"/>
                    <a:pt x="9154" y="2289"/>
                    <a:pt x="9565" y="2539"/>
                  </a:cubicBezTo>
                  <a:cubicBezTo>
                    <a:pt x="9921" y="2753"/>
                    <a:pt x="10243" y="3038"/>
                    <a:pt x="10492" y="3377"/>
                  </a:cubicBezTo>
                  <a:cubicBezTo>
                    <a:pt x="10707" y="3663"/>
                    <a:pt x="10849" y="4002"/>
                    <a:pt x="10867" y="4359"/>
                  </a:cubicBezTo>
                  <a:cubicBezTo>
                    <a:pt x="10867" y="4644"/>
                    <a:pt x="10974" y="4894"/>
                    <a:pt x="11153" y="5108"/>
                  </a:cubicBezTo>
                  <a:cubicBezTo>
                    <a:pt x="11285" y="5274"/>
                    <a:pt x="11494" y="5378"/>
                    <a:pt x="11709" y="5378"/>
                  </a:cubicBezTo>
                  <a:cubicBezTo>
                    <a:pt x="11726" y="5378"/>
                    <a:pt x="11742" y="5377"/>
                    <a:pt x="11759" y="5376"/>
                  </a:cubicBezTo>
                  <a:cubicBezTo>
                    <a:pt x="11776" y="5377"/>
                    <a:pt x="11793" y="5378"/>
                    <a:pt x="11810" y="5378"/>
                  </a:cubicBezTo>
                  <a:cubicBezTo>
                    <a:pt x="12025" y="5378"/>
                    <a:pt x="12235" y="5275"/>
                    <a:pt x="12384" y="5126"/>
                  </a:cubicBezTo>
                  <a:cubicBezTo>
                    <a:pt x="12544" y="4965"/>
                    <a:pt x="12651" y="4733"/>
                    <a:pt x="12634" y="4502"/>
                  </a:cubicBezTo>
                  <a:cubicBezTo>
                    <a:pt x="12651" y="3877"/>
                    <a:pt x="12473" y="3288"/>
                    <a:pt x="12170" y="2753"/>
                  </a:cubicBezTo>
                  <a:cubicBezTo>
                    <a:pt x="11848" y="2182"/>
                    <a:pt x="11402" y="1700"/>
                    <a:pt x="10867" y="1326"/>
                  </a:cubicBezTo>
                  <a:cubicBezTo>
                    <a:pt x="10296" y="897"/>
                    <a:pt x="9636" y="576"/>
                    <a:pt x="8958" y="362"/>
                  </a:cubicBezTo>
                  <a:cubicBezTo>
                    <a:pt x="8191" y="121"/>
                    <a:pt x="7397" y="1"/>
                    <a:pt x="6605" y="1"/>
                  </a:cubicBezTo>
                  <a:close/>
                </a:path>
              </a:pathLst>
            </a:custGeom>
            <a:solidFill>
              <a:srgbClr val="B7B7B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15600" y="343467"/>
            <a:ext cx="11360700" cy="810300"/>
          </a:xfrm>
          <a:prstGeom prst="rect">
            <a:avLst/>
          </a:prstGeom>
          <a:noFill/>
          <a:ln>
            <a:noFill/>
          </a:ln>
        </p:spPr>
        <p:txBody>
          <a:bodyPr spcFirstLastPara="1" wrap="square" lIns="121900" tIns="121900" rIns="121900" bIns="121900" anchor="t" anchorCtr="0"/>
          <a:lstStyle>
            <a:lvl1pPr lvl="0" rtl="0">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2pPr>
            <a:lvl3pPr lvl="2"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3pPr>
            <a:lvl4pPr lvl="3"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4pPr>
            <a:lvl5pPr lvl="4"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5pPr>
            <a:lvl6pPr lvl="5"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6pPr>
            <a:lvl7pPr lvl="6"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7pPr>
            <a:lvl8pPr lvl="7"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8pPr>
            <a:lvl9pPr lvl="8" rt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9pPr>
          </a:lstStyle>
          <a:p>
            <a:endParaRPr/>
          </a:p>
        </p:txBody>
      </p:sp>
      <p:sp>
        <p:nvSpPr>
          <p:cNvPr id="112" name="Google Shape;112;p19"/>
          <p:cNvSpPr txBox="1">
            <a:spLocks noGrp="1"/>
          </p:cNvSpPr>
          <p:nvPr>
            <p:ph type="body" idx="1"/>
          </p:nvPr>
        </p:nvSpPr>
        <p:spPr>
          <a:xfrm>
            <a:off x="415600" y="1639833"/>
            <a:ext cx="11360700" cy="4452000"/>
          </a:xfrm>
          <a:prstGeom prst="rect">
            <a:avLst/>
          </a:prstGeom>
          <a:noFill/>
          <a:ln>
            <a:noFill/>
          </a:ln>
        </p:spPr>
        <p:txBody>
          <a:bodyPr spcFirstLastPara="1" wrap="square" lIns="121900" tIns="121900" rIns="121900" bIns="121900" anchor="t" anchorCtr="0"/>
          <a:lstStyle>
            <a:lvl1pPr marL="457200" lvl="0" indent="-381000" rtl="0">
              <a:lnSpc>
                <a:spcPct val="115000"/>
              </a:lnSpc>
              <a:spcBef>
                <a:spcPts val="0"/>
              </a:spcBef>
              <a:spcAft>
                <a:spcPts val="0"/>
              </a:spcAft>
              <a:buClr>
                <a:schemeClr val="dk2"/>
              </a:buClr>
              <a:buSzPts val="2400"/>
              <a:buFont typeface="Roboto"/>
              <a:buChar char="●"/>
              <a:defRPr sz="2400">
                <a:solidFill>
                  <a:schemeClr val="dk2"/>
                </a:solidFill>
                <a:latin typeface="Roboto"/>
                <a:ea typeface="Roboto"/>
                <a:cs typeface="Roboto"/>
                <a:sym typeface="Roboto"/>
              </a:defRPr>
            </a:lvl1pPr>
            <a:lvl2pPr marL="914400" lvl="1"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rtl="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rtl="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113" name="Google Shape;113;p19"/>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lt1"/>
                </a:solidFill>
                <a:latin typeface="Roboto"/>
                <a:ea typeface="Roboto"/>
                <a:cs typeface="Roboto"/>
                <a:sym typeface="Roboto"/>
              </a:defRPr>
            </a:lvl1pPr>
            <a:lvl2pPr lvl="1" algn="r" rtl="0">
              <a:buNone/>
              <a:defRPr sz="1300">
                <a:solidFill>
                  <a:schemeClr val="lt1"/>
                </a:solidFill>
                <a:latin typeface="Roboto"/>
                <a:ea typeface="Roboto"/>
                <a:cs typeface="Roboto"/>
                <a:sym typeface="Roboto"/>
              </a:defRPr>
            </a:lvl2pPr>
            <a:lvl3pPr lvl="2" algn="r" rtl="0">
              <a:buNone/>
              <a:defRPr sz="1300">
                <a:solidFill>
                  <a:schemeClr val="lt1"/>
                </a:solidFill>
                <a:latin typeface="Roboto"/>
                <a:ea typeface="Roboto"/>
                <a:cs typeface="Roboto"/>
                <a:sym typeface="Roboto"/>
              </a:defRPr>
            </a:lvl3pPr>
            <a:lvl4pPr lvl="3" algn="r" rtl="0">
              <a:buNone/>
              <a:defRPr sz="1300">
                <a:solidFill>
                  <a:schemeClr val="lt1"/>
                </a:solidFill>
                <a:latin typeface="Roboto"/>
                <a:ea typeface="Roboto"/>
                <a:cs typeface="Roboto"/>
                <a:sym typeface="Roboto"/>
              </a:defRPr>
            </a:lvl4pPr>
            <a:lvl5pPr lvl="4" algn="r" rtl="0">
              <a:buNone/>
              <a:defRPr sz="1300">
                <a:solidFill>
                  <a:schemeClr val="lt1"/>
                </a:solidFill>
                <a:latin typeface="Roboto"/>
                <a:ea typeface="Roboto"/>
                <a:cs typeface="Roboto"/>
                <a:sym typeface="Roboto"/>
              </a:defRPr>
            </a:lvl5pPr>
            <a:lvl6pPr lvl="5" algn="r" rtl="0">
              <a:buNone/>
              <a:defRPr sz="1300">
                <a:solidFill>
                  <a:schemeClr val="lt1"/>
                </a:solidFill>
                <a:latin typeface="Roboto"/>
                <a:ea typeface="Roboto"/>
                <a:cs typeface="Roboto"/>
                <a:sym typeface="Roboto"/>
              </a:defRPr>
            </a:lvl6pPr>
            <a:lvl7pPr lvl="6" algn="r" rtl="0">
              <a:buNone/>
              <a:defRPr sz="1300">
                <a:solidFill>
                  <a:schemeClr val="lt1"/>
                </a:solidFill>
                <a:latin typeface="Roboto"/>
                <a:ea typeface="Roboto"/>
                <a:cs typeface="Roboto"/>
                <a:sym typeface="Roboto"/>
              </a:defRPr>
            </a:lvl7pPr>
            <a:lvl8pPr lvl="7" algn="r" rtl="0">
              <a:buNone/>
              <a:defRPr sz="1300">
                <a:solidFill>
                  <a:schemeClr val="lt1"/>
                </a:solidFill>
                <a:latin typeface="Roboto"/>
                <a:ea typeface="Roboto"/>
                <a:cs typeface="Roboto"/>
                <a:sym typeface="Roboto"/>
              </a:defRPr>
            </a:lvl8pPr>
            <a:lvl9pPr lvl="8" algn="r" rtl="0">
              <a:buNone/>
              <a:defRPr sz="13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236" name="Google Shape;236;p3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237" name="Google Shape;237;p3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37.png"/><Relationship Id="rId10"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hyperlink" Target="mailto:griffin.anderson@consensys.net" TargetMode="External"/><Relationship Id="rId2" Type="http://schemas.openxmlformats.org/officeDocument/2006/relationships/notesSlide" Target="../notesSlides/notesSlide19.xml"/><Relationship Id="rId1" Type="http://schemas.openxmlformats.org/officeDocument/2006/relationships/slideLayout" Target="../slideLayouts/slideLayout34.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pic>
        <p:nvPicPr>
          <p:cNvPr id="312" name="Google Shape;312;p49"/>
          <p:cNvPicPr preferRelativeResize="0"/>
          <p:nvPr/>
        </p:nvPicPr>
        <p:blipFill rotWithShape="1">
          <a:blip r:embed="rId4">
            <a:alphaModFix/>
          </a:blip>
          <a:srcRect t="21654" r="9272" b="3752"/>
          <a:stretch/>
        </p:blipFill>
        <p:spPr>
          <a:xfrm>
            <a:off x="2049600" y="699"/>
            <a:ext cx="10142400" cy="2627900"/>
          </a:xfrm>
          <a:prstGeom prst="rect">
            <a:avLst/>
          </a:prstGeom>
          <a:noFill/>
          <a:ln>
            <a:noFill/>
          </a:ln>
        </p:spPr>
      </p:pic>
      <p:pic>
        <p:nvPicPr>
          <p:cNvPr id="315" name="Google Shape;315;p49"/>
          <p:cNvPicPr preferRelativeResize="0"/>
          <p:nvPr/>
        </p:nvPicPr>
        <p:blipFill>
          <a:blip r:embed="rId5">
            <a:alphaModFix/>
          </a:blip>
          <a:stretch>
            <a:fillRect/>
          </a:stretch>
        </p:blipFill>
        <p:spPr>
          <a:xfrm>
            <a:off x="9434900" y="3984450"/>
            <a:ext cx="2509470" cy="2719217"/>
          </a:xfrm>
          <a:prstGeom prst="rect">
            <a:avLst/>
          </a:prstGeom>
          <a:noFill/>
          <a:ln>
            <a:noFill/>
          </a:ln>
        </p:spPr>
      </p:pic>
      <p:pic>
        <p:nvPicPr>
          <p:cNvPr id="316" name="Google Shape;316;p49"/>
          <p:cNvPicPr preferRelativeResize="0"/>
          <p:nvPr/>
        </p:nvPicPr>
        <p:blipFill rotWithShape="1">
          <a:blip r:embed="rId6">
            <a:alphaModFix/>
          </a:blip>
          <a:srcRect l="28586" b="3353"/>
          <a:stretch/>
        </p:blipFill>
        <p:spPr>
          <a:xfrm>
            <a:off x="0" y="56000"/>
            <a:ext cx="1900834" cy="2627900"/>
          </a:xfrm>
          <a:prstGeom prst="rect">
            <a:avLst/>
          </a:prstGeom>
          <a:noFill/>
          <a:ln>
            <a:noFill/>
          </a:ln>
        </p:spPr>
      </p:pic>
      <p:sp>
        <p:nvSpPr>
          <p:cNvPr id="317" name="Google Shape;317;p49"/>
          <p:cNvSpPr txBox="1"/>
          <p:nvPr/>
        </p:nvSpPr>
        <p:spPr>
          <a:xfrm>
            <a:off x="950417" y="2511525"/>
            <a:ext cx="11448900" cy="1590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2100"/>
              </a:spcBef>
              <a:spcAft>
                <a:spcPts val="0"/>
              </a:spcAft>
              <a:buNone/>
            </a:pPr>
            <a:r>
              <a:rPr lang="en-US" sz="5400" b="1" dirty="0" smtClean="0">
                <a:solidFill>
                  <a:srgbClr val="FFFFFF"/>
                </a:solidFill>
                <a:latin typeface="Montserrat"/>
                <a:ea typeface="Montserrat"/>
                <a:cs typeface="Montserrat"/>
                <a:sym typeface="Montserrat"/>
              </a:rPr>
              <a:t>Cryptography 101</a:t>
            </a:r>
            <a:endParaRPr sz="5400" b="1" dirty="0" smtClean="0">
              <a:solidFill>
                <a:srgbClr val="FFFFFF"/>
              </a:solidFill>
              <a:latin typeface="Montserrat"/>
              <a:ea typeface="Montserrat"/>
              <a:cs typeface="Montserrat"/>
              <a:sym typeface="Montserrat"/>
            </a:endParaRPr>
          </a:p>
          <a:p>
            <a:pPr marL="0" lvl="0" indent="0" algn="l" rtl="0">
              <a:lnSpc>
                <a:spcPct val="90000"/>
              </a:lnSpc>
              <a:spcBef>
                <a:spcPts val="2100"/>
              </a:spcBef>
              <a:spcAft>
                <a:spcPts val="0"/>
              </a:spcAft>
              <a:buNone/>
            </a:pPr>
            <a:r>
              <a:rPr lang="en-US" sz="2100" dirty="0" smtClean="0">
                <a:solidFill>
                  <a:srgbClr val="FFFFFF"/>
                </a:solidFill>
                <a:latin typeface="Montserrat"/>
                <a:ea typeface="Montserrat"/>
                <a:cs typeface="Montserrat"/>
                <a:sym typeface="Montserrat"/>
              </a:rPr>
              <a:t>Sarang Parikh</a:t>
            </a:r>
          </a:p>
          <a:p>
            <a:pPr marL="0" lvl="0" indent="0" algn="l" rtl="0">
              <a:lnSpc>
                <a:spcPct val="90000"/>
              </a:lnSpc>
              <a:spcBef>
                <a:spcPts val="2100"/>
              </a:spcBef>
              <a:spcAft>
                <a:spcPts val="0"/>
              </a:spcAft>
              <a:buNone/>
            </a:pPr>
            <a:r>
              <a:rPr lang="en-US" sz="2100" dirty="0" err="1" smtClean="0">
                <a:solidFill>
                  <a:srgbClr val="FFFFFF"/>
                </a:solidFill>
                <a:latin typeface="Montserrat"/>
                <a:ea typeface="Montserrat"/>
                <a:cs typeface="Montserrat"/>
                <a:sym typeface="Montserrat"/>
              </a:rPr>
              <a:t>Blockchain@NMIT</a:t>
            </a:r>
            <a:r>
              <a:rPr lang="en-US" sz="2100" dirty="0" smtClean="0">
                <a:solidFill>
                  <a:srgbClr val="FFFFFF"/>
                </a:solidFill>
                <a:latin typeface="Montserrat"/>
                <a:ea typeface="Montserrat"/>
                <a:cs typeface="Montserrat"/>
                <a:sym typeface="Montserrat"/>
              </a:rPr>
              <a:t>, Intern </a:t>
            </a:r>
            <a:r>
              <a:rPr lang="en-US" sz="2100" dirty="0" err="1" smtClean="0">
                <a:solidFill>
                  <a:srgbClr val="FFFFFF"/>
                </a:solidFill>
                <a:latin typeface="Montserrat"/>
                <a:ea typeface="Montserrat"/>
                <a:cs typeface="Montserrat"/>
                <a:sym typeface="Montserrat"/>
              </a:rPr>
              <a:t>Consensys</a:t>
            </a:r>
            <a:endParaRPr sz="2100"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8"/>
          <p:cNvSpPr/>
          <p:nvPr/>
        </p:nvSpPr>
        <p:spPr>
          <a:xfrm>
            <a:off x="2420883" y="3574945"/>
            <a:ext cx="1420500" cy="14205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58"/>
          <p:cNvPicPr preferRelativeResize="0"/>
          <p:nvPr/>
        </p:nvPicPr>
        <p:blipFill>
          <a:blip r:embed="rId3">
            <a:alphaModFix/>
          </a:blip>
          <a:stretch>
            <a:fillRect/>
          </a:stretch>
        </p:blipFill>
        <p:spPr>
          <a:xfrm>
            <a:off x="2757725" y="3889400"/>
            <a:ext cx="731700" cy="731700"/>
          </a:xfrm>
          <a:prstGeom prst="rect">
            <a:avLst/>
          </a:prstGeom>
          <a:noFill/>
          <a:ln>
            <a:noFill/>
          </a:ln>
        </p:spPr>
      </p:pic>
      <p:sp>
        <p:nvSpPr>
          <p:cNvPr id="558" name="Google Shape;558;p58"/>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Distributed and disintermediated models</a:t>
            </a:r>
            <a:endParaRPr sz="3200">
              <a:solidFill>
                <a:srgbClr val="000000"/>
              </a:solidFill>
              <a:latin typeface="Montserrat"/>
              <a:ea typeface="Montserrat"/>
              <a:cs typeface="Montserrat"/>
              <a:sym typeface="Montserrat"/>
            </a:endParaRPr>
          </a:p>
        </p:txBody>
      </p:sp>
      <p:sp>
        <p:nvSpPr>
          <p:cNvPr id="559" name="Google Shape;559;p58"/>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10</a:t>
            </a:fld>
            <a:endParaRPr>
              <a:latin typeface="Montserrat"/>
              <a:ea typeface="Montserrat"/>
              <a:cs typeface="Montserrat"/>
              <a:sym typeface="Montserrat"/>
            </a:endParaRPr>
          </a:p>
        </p:txBody>
      </p:sp>
      <p:sp>
        <p:nvSpPr>
          <p:cNvPr id="560" name="Google Shape;560;p58"/>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561" name="Google Shape;561;p58"/>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562" name="Google Shape;562;p58"/>
          <p:cNvGrpSpPr/>
          <p:nvPr/>
        </p:nvGrpSpPr>
        <p:grpSpPr>
          <a:xfrm>
            <a:off x="76200" y="6317500"/>
            <a:ext cx="1138500" cy="540600"/>
            <a:chOff x="0" y="6317500"/>
            <a:chExt cx="1138500" cy="540600"/>
          </a:xfrm>
        </p:grpSpPr>
        <p:sp>
          <p:nvSpPr>
            <p:cNvPr id="563" name="Google Shape;563;p58"/>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4" name="Google Shape;564;p58"/>
            <p:cNvPicPr preferRelativeResize="0"/>
            <p:nvPr/>
          </p:nvPicPr>
          <p:blipFill>
            <a:blip r:embed="rId4">
              <a:alphaModFix/>
            </a:blip>
            <a:stretch>
              <a:fillRect/>
            </a:stretch>
          </p:blipFill>
          <p:spPr>
            <a:xfrm>
              <a:off x="0" y="6374075"/>
              <a:ext cx="634894" cy="407725"/>
            </a:xfrm>
            <a:prstGeom prst="rect">
              <a:avLst/>
            </a:prstGeom>
            <a:noFill/>
            <a:ln>
              <a:noFill/>
            </a:ln>
          </p:spPr>
        </p:pic>
      </p:grpSp>
      <p:sp>
        <p:nvSpPr>
          <p:cNvPr id="565" name="Google Shape;565;p58"/>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Montserrat"/>
                <a:ea typeface="Montserrat"/>
                <a:cs typeface="Montserrat"/>
                <a:sym typeface="Montserrat"/>
              </a:rPr>
              <a:t>A move toward distribution and disintermediation is a move toward scalability, resilience, efficiency, cost reduction, stability and reliability</a:t>
            </a:r>
            <a:endParaRPr sz="2000">
              <a:solidFill>
                <a:srgbClr val="3F3F3F"/>
              </a:solidFill>
              <a:latin typeface="Montserrat"/>
              <a:ea typeface="Montserrat"/>
              <a:cs typeface="Montserrat"/>
              <a:sym typeface="Montserrat"/>
            </a:endParaRPr>
          </a:p>
        </p:txBody>
      </p:sp>
      <p:cxnSp>
        <p:nvCxnSpPr>
          <p:cNvPr id="566" name="Google Shape;566;p58"/>
          <p:cNvCxnSpPr/>
          <p:nvPr/>
        </p:nvCxnSpPr>
        <p:spPr>
          <a:xfrm>
            <a:off x="2069765" y="3374105"/>
            <a:ext cx="479400" cy="479400"/>
          </a:xfrm>
          <a:prstGeom prst="straightConnector1">
            <a:avLst/>
          </a:prstGeom>
          <a:noFill/>
          <a:ln w="38100" cap="flat" cmpd="sng">
            <a:solidFill>
              <a:srgbClr val="3949AB"/>
            </a:solidFill>
            <a:prstDash val="dot"/>
            <a:round/>
            <a:headEnd type="none" w="med" len="med"/>
            <a:tailEnd type="none" w="med" len="med"/>
          </a:ln>
        </p:spPr>
      </p:cxnSp>
      <p:cxnSp>
        <p:nvCxnSpPr>
          <p:cNvPr id="567" name="Google Shape;567;p58"/>
          <p:cNvCxnSpPr/>
          <p:nvPr/>
        </p:nvCxnSpPr>
        <p:spPr>
          <a:xfrm>
            <a:off x="3668553" y="4815476"/>
            <a:ext cx="543300" cy="543300"/>
          </a:xfrm>
          <a:prstGeom prst="straightConnector1">
            <a:avLst/>
          </a:prstGeom>
          <a:noFill/>
          <a:ln w="38100" cap="flat" cmpd="sng">
            <a:solidFill>
              <a:srgbClr val="3949AB"/>
            </a:solidFill>
            <a:prstDash val="dot"/>
            <a:round/>
            <a:headEnd type="none" w="med" len="med"/>
            <a:tailEnd type="none" w="med" len="med"/>
          </a:ln>
        </p:spPr>
      </p:cxnSp>
      <p:cxnSp>
        <p:nvCxnSpPr>
          <p:cNvPr id="568" name="Google Shape;568;p58"/>
          <p:cNvCxnSpPr/>
          <p:nvPr/>
        </p:nvCxnSpPr>
        <p:spPr>
          <a:xfrm rot="10800000" flipH="1">
            <a:off x="2075246" y="4810844"/>
            <a:ext cx="561600" cy="561600"/>
          </a:xfrm>
          <a:prstGeom prst="straightConnector1">
            <a:avLst/>
          </a:prstGeom>
          <a:noFill/>
          <a:ln w="38100" cap="flat" cmpd="sng">
            <a:solidFill>
              <a:srgbClr val="3949AB"/>
            </a:solidFill>
            <a:prstDash val="dot"/>
            <a:round/>
            <a:headEnd type="none" w="med" len="med"/>
            <a:tailEnd type="none" w="med" len="med"/>
          </a:ln>
        </p:spPr>
      </p:cxnSp>
      <p:cxnSp>
        <p:nvCxnSpPr>
          <p:cNvPr id="569" name="Google Shape;569;p58"/>
          <p:cNvCxnSpPr/>
          <p:nvPr/>
        </p:nvCxnSpPr>
        <p:spPr>
          <a:xfrm flipH="1">
            <a:off x="3681760" y="3353096"/>
            <a:ext cx="482700" cy="482700"/>
          </a:xfrm>
          <a:prstGeom prst="straightConnector1">
            <a:avLst/>
          </a:prstGeom>
          <a:noFill/>
          <a:ln w="38100" cap="flat" cmpd="sng">
            <a:solidFill>
              <a:srgbClr val="3949AB"/>
            </a:solidFill>
            <a:prstDash val="dot"/>
            <a:round/>
            <a:headEnd type="none" w="med" len="med"/>
            <a:tailEnd type="none" w="med" len="med"/>
          </a:ln>
        </p:spPr>
      </p:cxnSp>
      <p:sp>
        <p:nvSpPr>
          <p:cNvPr id="570" name="Google Shape;570;p58"/>
          <p:cNvSpPr txBox="1"/>
          <p:nvPr/>
        </p:nvSpPr>
        <p:spPr>
          <a:xfrm>
            <a:off x="8449593" y="3146048"/>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Secure </a:t>
            </a:r>
            <a:endParaRPr sz="1000">
              <a:latin typeface="Montserrat"/>
              <a:ea typeface="Montserrat"/>
              <a:cs typeface="Montserrat"/>
              <a:sym typeface="Montserrat"/>
            </a:endParaRPr>
          </a:p>
          <a:p>
            <a:pPr marL="0" lvl="0" indent="0" algn="ctr" rtl="0">
              <a:spcBef>
                <a:spcPts val="0"/>
              </a:spcBef>
              <a:spcAft>
                <a:spcPts val="0"/>
              </a:spcAft>
              <a:buNone/>
            </a:pPr>
            <a:r>
              <a:rPr lang="en-US" sz="1000">
                <a:latin typeface="Montserrat"/>
                <a:ea typeface="Montserrat"/>
                <a:cs typeface="Montserrat"/>
                <a:sym typeface="Montserrat"/>
              </a:rPr>
              <a:t>shared source </a:t>
            </a:r>
            <a:endParaRPr sz="1000">
              <a:latin typeface="Montserrat"/>
              <a:ea typeface="Montserrat"/>
              <a:cs typeface="Montserrat"/>
              <a:sym typeface="Montserrat"/>
            </a:endParaRPr>
          </a:p>
          <a:p>
            <a:pPr marL="0" lvl="0" indent="0" algn="ctr" rtl="0">
              <a:spcBef>
                <a:spcPts val="0"/>
              </a:spcBef>
              <a:spcAft>
                <a:spcPts val="0"/>
              </a:spcAft>
              <a:buNone/>
            </a:pPr>
            <a:r>
              <a:rPr lang="en-US" sz="1000">
                <a:latin typeface="Montserrat"/>
                <a:ea typeface="Montserrat"/>
                <a:cs typeface="Montserrat"/>
                <a:sym typeface="Montserrat"/>
              </a:rPr>
              <a:t>of truth</a:t>
            </a:r>
            <a:endParaRPr sz="1000">
              <a:latin typeface="Montserrat"/>
              <a:ea typeface="Montserrat"/>
              <a:cs typeface="Montserrat"/>
              <a:sym typeface="Montserrat"/>
            </a:endParaRPr>
          </a:p>
        </p:txBody>
      </p:sp>
      <p:sp>
        <p:nvSpPr>
          <p:cNvPr id="571" name="Google Shape;571;p58"/>
          <p:cNvSpPr txBox="1"/>
          <p:nvPr/>
        </p:nvSpPr>
        <p:spPr>
          <a:xfrm>
            <a:off x="9431102" y="4122663"/>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Real-time data sharing</a:t>
            </a:r>
            <a:endParaRPr sz="1000">
              <a:latin typeface="Montserrat"/>
              <a:ea typeface="Montserrat"/>
              <a:cs typeface="Montserrat"/>
              <a:sym typeface="Montserrat"/>
            </a:endParaRPr>
          </a:p>
        </p:txBody>
      </p:sp>
      <p:sp>
        <p:nvSpPr>
          <p:cNvPr id="572" name="Google Shape;572;p58"/>
          <p:cNvSpPr txBox="1"/>
          <p:nvPr/>
        </p:nvSpPr>
        <p:spPr>
          <a:xfrm>
            <a:off x="8398557" y="4995355"/>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Immutable, uncensorable</a:t>
            </a:r>
            <a:endParaRPr sz="1000">
              <a:latin typeface="Montserrat"/>
              <a:ea typeface="Montserrat"/>
              <a:cs typeface="Montserrat"/>
              <a:sym typeface="Montserrat"/>
            </a:endParaRPr>
          </a:p>
        </p:txBody>
      </p:sp>
      <p:sp>
        <p:nvSpPr>
          <p:cNvPr id="573" name="Google Shape;573;p58"/>
          <p:cNvSpPr txBox="1"/>
          <p:nvPr/>
        </p:nvSpPr>
        <p:spPr>
          <a:xfrm>
            <a:off x="7489492" y="4122663"/>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No need for central authority</a:t>
            </a:r>
            <a:endParaRPr sz="1000">
              <a:latin typeface="Montserrat"/>
              <a:ea typeface="Montserrat"/>
              <a:cs typeface="Montserrat"/>
              <a:sym typeface="Montserrat"/>
            </a:endParaRPr>
          </a:p>
        </p:txBody>
      </p:sp>
      <p:sp>
        <p:nvSpPr>
          <p:cNvPr id="574" name="Google Shape;574;p58"/>
          <p:cNvSpPr txBox="1"/>
          <p:nvPr/>
        </p:nvSpPr>
        <p:spPr>
          <a:xfrm>
            <a:off x="2575896" y="2857723"/>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Slow, dependant, siloed system</a:t>
            </a:r>
            <a:endParaRPr sz="1000">
              <a:latin typeface="Montserrat"/>
              <a:ea typeface="Montserrat"/>
              <a:cs typeface="Montserrat"/>
              <a:sym typeface="Montserrat"/>
            </a:endParaRPr>
          </a:p>
        </p:txBody>
      </p:sp>
      <p:sp>
        <p:nvSpPr>
          <p:cNvPr id="575" name="Google Shape;575;p58"/>
          <p:cNvSpPr txBox="1"/>
          <p:nvPr/>
        </p:nvSpPr>
        <p:spPr>
          <a:xfrm>
            <a:off x="3947692" y="4122663"/>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Need for a central authority</a:t>
            </a:r>
            <a:endParaRPr sz="1000">
              <a:latin typeface="Montserrat"/>
              <a:ea typeface="Montserrat"/>
              <a:cs typeface="Montserrat"/>
              <a:sym typeface="Montserrat"/>
            </a:endParaRPr>
          </a:p>
        </p:txBody>
      </p:sp>
      <p:sp>
        <p:nvSpPr>
          <p:cNvPr id="576" name="Google Shape;576;p58"/>
          <p:cNvSpPr txBox="1"/>
          <p:nvPr/>
        </p:nvSpPr>
        <p:spPr>
          <a:xfrm>
            <a:off x="2567663" y="5099277"/>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Corruptible, censorable, deletable</a:t>
            </a:r>
            <a:endParaRPr sz="1000">
              <a:latin typeface="Montserrat"/>
              <a:ea typeface="Montserrat"/>
              <a:cs typeface="Montserrat"/>
              <a:sym typeface="Montserrat"/>
            </a:endParaRPr>
          </a:p>
        </p:txBody>
      </p:sp>
      <p:sp>
        <p:nvSpPr>
          <p:cNvPr id="577" name="Google Shape;577;p58"/>
          <p:cNvSpPr txBox="1"/>
          <p:nvPr/>
        </p:nvSpPr>
        <p:spPr>
          <a:xfrm>
            <a:off x="1020263" y="4122663"/>
            <a:ext cx="11118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a:latin typeface="Montserrat"/>
                <a:ea typeface="Montserrat"/>
                <a:cs typeface="Montserrat"/>
                <a:sym typeface="Montserrat"/>
              </a:rPr>
              <a:t>Expensive</a:t>
            </a:r>
            <a:endParaRPr sz="1000">
              <a:latin typeface="Montserrat"/>
              <a:ea typeface="Montserrat"/>
              <a:cs typeface="Montserrat"/>
              <a:sym typeface="Montserrat"/>
            </a:endParaRPr>
          </a:p>
          <a:p>
            <a:pPr marL="0" lvl="0" indent="0" algn="ctr" rtl="0">
              <a:spcBef>
                <a:spcPts val="0"/>
              </a:spcBef>
              <a:spcAft>
                <a:spcPts val="0"/>
              </a:spcAft>
              <a:buNone/>
            </a:pPr>
            <a:r>
              <a:rPr lang="en-US" sz="1000">
                <a:latin typeface="Montserrat"/>
                <a:ea typeface="Montserrat"/>
                <a:cs typeface="Montserrat"/>
                <a:sym typeface="Montserrat"/>
              </a:rPr>
              <a:t> and </a:t>
            </a:r>
            <a:endParaRPr sz="1000">
              <a:latin typeface="Montserrat"/>
              <a:ea typeface="Montserrat"/>
              <a:cs typeface="Montserrat"/>
              <a:sym typeface="Montserrat"/>
            </a:endParaRPr>
          </a:p>
          <a:p>
            <a:pPr marL="0" lvl="0" indent="0" algn="ctr" rtl="0">
              <a:spcBef>
                <a:spcPts val="0"/>
              </a:spcBef>
              <a:spcAft>
                <a:spcPts val="0"/>
              </a:spcAft>
              <a:buNone/>
            </a:pPr>
            <a:r>
              <a:rPr lang="en-US" sz="1000">
                <a:latin typeface="Montserrat"/>
                <a:ea typeface="Montserrat"/>
                <a:cs typeface="Montserrat"/>
                <a:sym typeface="Montserrat"/>
              </a:rPr>
              <a:t>bloated</a:t>
            </a:r>
            <a:endParaRPr sz="1000">
              <a:latin typeface="Montserrat"/>
              <a:ea typeface="Montserrat"/>
              <a:cs typeface="Montserrat"/>
              <a:sym typeface="Montserrat"/>
            </a:endParaRPr>
          </a:p>
        </p:txBody>
      </p:sp>
      <p:sp>
        <p:nvSpPr>
          <p:cNvPr id="578" name="Google Shape;578;p58"/>
          <p:cNvSpPr txBox="1"/>
          <p:nvPr/>
        </p:nvSpPr>
        <p:spPr>
          <a:xfrm>
            <a:off x="1296332" y="1906525"/>
            <a:ext cx="37698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949AB"/>
                </a:solidFill>
                <a:latin typeface="Montserrat"/>
                <a:ea typeface="Montserrat"/>
                <a:cs typeface="Montserrat"/>
                <a:sym typeface="Montserrat"/>
              </a:rPr>
              <a:t>Centralized Systems</a:t>
            </a:r>
            <a:endParaRPr sz="1800" b="1">
              <a:solidFill>
                <a:srgbClr val="3949AB"/>
              </a:solidFill>
              <a:latin typeface="Montserrat"/>
              <a:ea typeface="Montserrat"/>
              <a:cs typeface="Montserrat"/>
              <a:sym typeface="Montserrat"/>
            </a:endParaRPr>
          </a:p>
        </p:txBody>
      </p:sp>
      <p:sp>
        <p:nvSpPr>
          <p:cNvPr id="579" name="Google Shape;579;p58"/>
          <p:cNvSpPr txBox="1"/>
          <p:nvPr/>
        </p:nvSpPr>
        <p:spPr>
          <a:xfrm>
            <a:off x="7592625" y="1906525"/>
            <a:ext cx="2706000" cy="34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1">
                <a:solidFill>
                  <a:srgbClr val="3949AB"/>
                </a:solidFill>
                <a:latin typeface="Montserrat"/>
                <a:ea typeface="Montserrat"/>
                <a:cs typeface="Montserrat"/>
                <a:sym typeface="Montserrat"/>
              </a:rPr>
              <a:t>Distributed</a:t>
            </a:r>
            <a:r>
              <a:rPr lang="en-US" sz="1100" b="1">
                <a:latin typeface="Roboto"/>
                <a:ea typeface="Roboto"/>
                <a:cs typeface="Roboto"/>
                <a:sym typeface="Roboto"/>
              </a:rPr>
              <a:t> </a:t>
            </a:r>
            <a:r>
              <a:rPr lang="en-US" sz="1800" b="1">
                <a:solidFill>
                  <a:srgbClr val="3949AB"/>
                </a:solidFill>
                <a:latin typeface="Montserrat"/>
                <a:ea typeface="Montserrat"/>
                <a:cs typeface="Montserrat"/>
                <a:sym typeface="Montserrat"/>
              </a:rPr>
              <a:t>Ledger</a:t>
            </a:r>
            <a:endParaRPr sz="1100" b="1">
              <a:latin typeface="Roboto"/>
              <a:ea typeface="Roboto"/>
              <a:cs typeface="Roboto"/>
              <a:sym typeface="Roboto"/>
            </a:endParaRPr>
          </a:p>
        </p:txBody>
      </p:sp>
      <p:sp>
        <p:nvSpPr>
          <p:cNvPr id="580" name="Google Shape;580;p58"/>
          <p:cNvSpPr/>
          <p:nvPr/>
        </p:nvSpPr>
        <p:spPr>
          <a:xfrm>
            <a:off x="1246478" y="5274098"/>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8"/>
          <p:cNvSpPr/>
          <p:nvPr/>
        </p:nvSpPr>
        <p:spPr>
          <a:xfrm>
            <a:off x="4180665" y="5274098"/>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8"/>
          <p:cNvSpPr/>
          <p:nvPr/>
        </p:nvSpPr>
        <p:spPr>
          <a:xfrm>
            <a:off x="1246478" y="2547536"/>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8"/>
          <p:cNvSpPr/>
          <p:nvPr/>
        </p:nvSpPr>
        <p:spPr>
          <a:xfrm>
            <a:off x="4180665" y="2547536"/>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8"/>
          <p:cNvSpPr/>
          <p:nvPr/>
        </p:nvSpPr>
        <p:spPr>
          <a:xfrm>
            <a:off x="3317398" y="4322575"/>
            <a:ext cx="297900" cy="379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58"/>
          <p:cNvPicPr preferRelativeResize="0"/>
          <p:nvPr/>
        </p:nvPicPr>
        <p:blipFill>
          <a:blip r:embed="rId5">
            <a:alphaModFix/>
          </a:blip>
          <a:stretch>
            <a:fillRect/>
          </a:stretch>
        </p:blipFill>
        <p:spPr>
          <a:xfrm>
            <a:off x="3276756" y="4322575"/>
            <a:ext cx="379200" cy="379200"/>
          </a:xfrm>
          <a:prstGeom prst="rect">
            <a:avLst/>
          </a:prstGeom>
          <a:noFill/>
          <a:ln>
            <a:noFill/>
          </a:ln>
        </p:spPr>
      </p:pic>
      <p:pic>
        <p:nvPicPr>
          <p:cNvPr id="586" name="Google Shape;586;p58"/>
          <p:cNvPicPr preferRelativeResize="0"/>
          <p:nvPr/>
        </p:nvPicPr>
        <p:blipFill>
          <a:blip r:embed="rId6">
            <a:alphaModFix/>
          </a:blip>
          <a:stretch>
            <a:fillRect/>
          </a:stretch>
        </p:blipFill>
        <p:spPr>
          <a:xfrm>
            <a:off x="1449575" y="2727076"/>
            <a:ext cx="479400" cy="479378"/>
          </a:xfrm>
          <a:prstGeom prst="rect">
            <a:avLst/>
          </a:prstGeom>
          <a:noFill/>
          <a:ln>
            <a:noFill/>
          </a:ln>
        </p:spPr>
      </p:pic>
      <p:pic>
        <p:nvPicPr>
          <p:cNvPr id="587" name="Google Shape;587;p58"/>
          <p:cNvPicPr preferRelativeResize="0"/>
          <p:nvPr/>
        </p:nvPicPr>
        <p:blipFill>
          <a:blip r:embed="rId6">
            <a:alphaModFix/>
          </a:blip>
          <a:stretch>
            <a:fillRect/>
          </a:stretch>
        </p:blipFill>
        <p:spPr>
          <a:xfrm>
            <a:off x="4383763" y="2727076"/>
            <a:ext cx="479400" cy="479378"/>
          </a:xfrm>
          <a:prstGeom prst="rect">
            <a:avLst/>
          </a:prstGeom>
          <a:noFill/>
          <a:ln>
            <a:noFill/>
          </a:ln>
        </p:spPr>
      </p:pic>
      <p:pic>
        <p:nvPicPr>
          <p:cNvPr id="588" name="Google Shape;588;p58"/>
          <p:cNvPicPr preferRelativeResize="0"/>
          <p:nvPr/>
        </p:nvPicPr>
        <p:blipFill>
          <a:blip r:embed="rId6">
            <a:alphaModFix/>
          </a:blip>
          <a:stretch>
            <a:fillRect/>
          </a:stretch>
        </p:blipFill>
        <p:spPr>
          <a:xfrm>
            <a:off x="4383763" y="5477214"/>
            <a:ext cx="479400" cy="479378"/>
          </a:xfrm>
          <a:prstGeom prst="rect">
            <a:avLst/>
          </a:prstGeom>
          <a:noFill/>
          <a:ln>
            <a:noFill/>
          </a:ln>
        </p:spPr>
      </p:pic>
      <p:pic>
        <p:nvPicPr>
          <p:cNvPr id="589" name="Google Shape;589;p58"/>
          <p:cNvPicPr preferRelativeResize="0"/>
          <p:nvPr/>
        </p:nvPicPr>
        <p:blipFill>
          <a:blip r:embed="rId6">
            <a:alphaModFix/>
          </a:blip>
          <a:stretch>
            <a:fillRect/>
          </a:stretch>
        </p:blipFill>
        <p:spPr>
          <a:xfrm>
            <a:off x="1449563" y="5477201"/>
            <a:ext cx="479400" cy="479378"/>
          </a:xfrm>
          <a:prstGeom prst="rect">
            <a:avLst/>
          </a:prstGeom>
          <a:noFill/>
          <a:ln>
            <a:noFill/>
          </a:ln>
        </p:spPr>
      </p:pic>
      <p:sp>
        <p:nvSpPr>
          <p:cNvPr id="590" name="Google Shape;590;p58"/>
          <p:cNvSpPr/>
          <p:nvPr/>
        </p:nvSpPr>
        <p:spPr>
          <a:xfrm>
            <a:off x="7140428" y="5274098"/>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8"/>
          <p:cNvSpPr/>
          <p:nvPr/>
        </p:nvSpPr>
        <p:spPr>
          <a:xfrm>
            <a:off x="10074615" y="5274098"/>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8"/>
          <p:cNvSpPr/>
          <p:nvPr/>
        </p:nvSpPr>
        <p:spPr>
          <a:xfrm>
            <a:off x="7140428" y="2547536"/>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8"/>
          <p:cNvSpPr/>
          <p:nvPr/>
        </p:nvSpPr>
        <p:spPr>
          <a:xfrm>
            <a:off x="10074615" y="2547536"/>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 name="Google Shape;594;p58"/>
          <p:cNvCxnSpPr>
            <a:stCxn id="592" idx="4"/>
            <a:endCxn id="590" idx="0"/>
          </p:cNvCxnSpPr>
          <p:nvPr/>
        </p:nvCxnSpPr>
        <p:spPr>
          <a:xfrm>
            <a:off x="7583228" y="3433136"/>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595" name="Google Shape;595;p58"/>
          <p:cNvCxnSpPr>
            <a:stCxn id="591" idx="2"/>
            <a:endCxn id="590" idx="6"/>
          </p:cNvCxnSpPr>
          <p:nvPr/>
        </p:nvCxnSpPr>
        <p:spPr>
          <a:xfrm rot="10800000">
            <a:off x="8025915" y="5716898"/>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596" name="Google Shape;596;p58"/>
          <p:cNvCxnSpPr>
            <a:stCxn id="593" idx="4"/>
            <a:endCxn id="591" idx="0"/>
          </p:cNvCxnSpPr>
          <p:nvPr/>
        </p:nvCxnSpPr>
        <p:spPr>
          <a:xfrm>
            <a:off x="10517415" y="3433136"/>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597" name="Google Shape;597;p58"/>
          <p:cNvCxnSpPr>
            <a:stCxn id="593" idx="2"/>
            <a:endCxn id="592" idx="6"/>
          </p:cNvCxnSpPr>
          <p:nvPr/>
        </p:nvCxnSpPr>
        <p:spPr>
          <a:xfrm rot="10800000">
            <a:off x="8025915" y="2990336"/>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598" name="Google Shape;598;p58"/>
          <p:cNvCxnSpPr>
            <a:stCxn id="593" idx="3"/>
            <a:endCxn id="590" idx="7"/>
          </p:cNvCxnSpPr>
          <p:nvPr/>
        </p:nvCxnSpPr>
        <p:spPr>
          <a:xfrm flipH="1">
            <a:off x="7896408" y="3303442"/>
            <a:ext cx="2307900" cy="2100300"/>
          </a:xfrm>
          <a:prstGeom prst="straightConnector1">
            <a:avLst/>
          </a:prstGeom>
          <a:noFill/>
          <a:ln w="38100" cap="flat" cmpd="sng">
            <a:solidFill>
              <a:srgbClr val="3949AB"/>
            </a:solidFill>
            <a:prstDash val="dot"/>
            <a:round/>
            <a:headEnd type="none" w="med" len="med"/>
            <a:tailEnd type="none" w="med" len="med"/>
          </a:ln>
        </p:spPr>
      </p:cxnSp>
      <p:cxnSp>
        <p:nvCxnSpPr>
          <p:cNvPr id="599" name="Google Shape;599;p58"/>
          <p:cNvCxnSpPr>
            <a:stCxn id="592" idx="5"/>
            <a:endCxn id="591" idx="1"/>
          </p:cNvCxnSpPr>
          <p:nvPr/>
        </p:nvCxnSpPr>
        <p:spPr>
          <a:xfrm>
            <a:off x="7896335" y="3303442"/>
            <a:ext cx="2307900" cy="2100300"/>
          </a:xfrm>
          <a:prstGeom prst="straightConnector1">
            <a:avLst/>
          </a:prstGeom>
          <a:noFill/>
          <a:ln w="38100" cap="flat" cmpd="sng">
            <a:solidFill>
              <a:srgbClr val="3949AB"/>
            </a:solidFill>
            <a:prstDash val="dot"/>
            <a:round/>
            <a:headEnd type="none" w="med" len="med"/>
            <a:tailEnd type="none" w="med" len="med"/>
          </a:ln>
        </p:spPr>
      </p:cxnSp>
      <p:sp>
        <p:nvSpPr>
          <p:cNvPr id="600" name="Google Shape;600;p58"/>
          <p:cNvSpPr/>
          <p:nvPr/>
        </p:nvSpPr>
        <p:spPr>
          <a:xfrm>
            <a:off x="10481138" y="2970463"/>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8"/>
          <p:cNvGrpSpPr/>
          <p:nvPr/>
        </p:nvGrpSpPr>
        <p:grpSpPr>
          <a:xfrm>
            <a:off x="10208813" y="2678339"/>
            <a:ext cx="617025" cy="576824"/>
            <a:chOff x="5816138" y="3996701"/>
            <a:chExt cx="617025" cy="576824"/>
          </a:xfrm>
        </p:grpSpPr>
        <p:pic>
          <p:nvPicPr>
            <p:cNvPr id="602" name="Google Shape;602;p58"/>
            <p:cNvPicPr preferRelativeResize="0"/>
            <p:nvPr/>
          </p:nvPicPr>
          <p:blipFill>
            <a:blip r:embed="rId6">
              <a:alphaModFix/>
            </a:blip>
            <a:stretch>
              <a:fillRect/>
            </a:stretch>
          </p:blipFill>
          <p:spPr>
            <a:xfrm>
              <a:off x="5816138" y="3996701"/>
              <a:ext cx="479400" cy="479378"/>
            </a:xfrm>
            <a:prstGeom prst="rect">
              <a:avLst/>
            </a:prstGeom>
            <a:noFill/>
            <a:ln>
              <a:noFill/>
            </a:ln>
          </p:spPr>
        </p:pic>
        <p:sp>
          <p:nvSpPr>
            <p:cNvPr id="603" name="Google Shape;603;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4" name="Google Shape;604;p58"/>
            <p:cNvPicPr preferRelativeResize="0"/>
            <p:nvPr/>
          </p:nvPicPr>
          <p:blipFill>
            <a:blip r:embed="rId7">
              <a:alphaModFix/>
            </a:blip>
            <a:stretch>
              <a:fillRect/>
            </a:stretch>
          </p:blipFill>
          <p:spPr>
            <a:xfrm>
              <a:off x="6135263" y="4274875"/>
              <a:ext cx="297900" cy="297900"/>
            </a:xfrm>
            <a:prstGeom prst="rect">
              <a:avLst/>
            </a:prstGeom>
            <a:noFill/>
            <a:ln>
              <a:noFill/>
            </a:ln>
          </p:spPr>
        </p:pic>
      </p:grpSp>
      <p:grpSp>
        <p:nvGrpSpPr>
          <p:cNvPr id="605" name="Google Shape;605;p58"/>
          <p:cNvGrpSpPr/>
          <p:nvPr/>
        </p:nvGrpSpPr>
        <p:grpSpPr>
          <a:xfrm>
            <a:off x="7274713" y="2678339"/>
            <a:ext cx="617025" cy="576824"/>
            <a:chOff x="5816138" y="3996701"/>
            <a:chExt cx="617025" cy="576824"/>
          </a:xfrm>
        </p:grpSpPr>
        <p:pic>
          <p:nvPicPr>
            <p:cNvPr id="606" name="Google Shape;606;p58"/>
            <p:cNvPicPr preferRelativeResize="0"/>
            <p:nvPr/>
          </p:nvPicPr>
          <p:blipFill>
            <a:blip r:embed="rId6">
              <a:alphaModFix/>
            </a:blip>
            <a:stretch>
              <a:fillRect/>
            </a:stretch>
          </p:blipFill>
          <p:spPr>
            <a:xfrm>
              <a:off x="5816138" y="3996701"/>
              <a:ext cx="479400" cy="479378"/>
            </a:xfrm>
            <a:prstGeom prst="rect">
              <a:avLst/>
            </a:prstGeom>
            <a:noFill/>
            <a:ln>
              <a:noFill/>
            </a:ln>
          </p:spPr>
        </p:pic>
        <p:sp>
          <p:nvSpPr>
            <p:cNvPr id="607" name="Google Shape;607;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p58"/>
            <p:cNvPicPr preferRelativeResize="0"/>
            <p:nvPr/>
          </p:nvPicPr>
          <p:blipFill>
            <a:blip r:embed="rId7">
              <a:alphaModFix/>
            </a:blip>
            <a:stretch>
              <a:fillRect/>
            </a:stretch>
          </p:blipFill>
          <p:spPr>
            <a:xfrm>
              <a:off x="6135263" y="4274875"/>
              <a:ext cx="297900" cy="297900"/>
            </a:xfrm>
            <a:prstGeom prst="rect">
              <a:avLst/>
            </a:prstGeom>
            <a:noFill/>
            <a:ln>
              <a:noFill/>
            </a:ln>
          </p:spPr>
        </p:pic>
      </p:grpSp>
      <p:grpSp>
        <p:nvGrpSpPr>
          <p:cNvPr id="609" name="Google Shape;609;p58"/>
          <p:cNvGrpSpPr/>
          <p:nvPr/>
        </p:nvGrpSpPr>
        <p:grpSpPr>
          <a:xfrm>
            <a:off x="10208813" y="5428476"/>
            <a:ext cx="617025" cy="576824"/>
            <a:chOff x="5816138" y="3996701"/>
            <a:chExt cx="617025" cy="576824"/>
          </a:xfrm>
        </p:grpSpPr>
        <p:pic>
          <p:nvPicPr>
            <p:cNvPr id="610" name="Google Shape;610;p58"/>
            <p:cNvPicPr preferRelativeResize="0"/>
            <p:nvPr/>
          </p:nvPicPr>
          <p:blipFill>
            <a:blip r:embed="rId6">
              <a:alphaModFix/>
            </a:blip>
            <a:stretch>
              <a:fillRect/>
            </a:stretch>
          </p:blipFill>
          <p:spPr>
            <a:xfrm>
              <a:off x="5816138" y="3996701"/>
              <a:ext cx="479400" cy="479378"/>
            </a:xfrm>
            <a:prstGeom prst="rect">
              <a:avLst/>
            </a:prstGeom>
            <a:noFill/>
            <a:ln>
              <a:noFill/>
            </a:ln>
          </p:spPr>
        </p:pic>
        <p:sp>
          <p:nvSpPr>
            <p:cNvPr id="611" name="Google Shape;611;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58"/>
            <p:cNvPicPr preferRelativeResize="0"/>
            <p:nvPr/>
          </p:nvPicPr>
          <p:blipFill>
            <a:blip r:embed="rId7">
              <a:alphaModFix/>
            </a:blip>
            <a:stretch>
              <a:fillRect/>
            </a:stretch>
          </p:blipFill>
          <p:spPr>
            <a:xfrm>
              <a:off x="6135263" y="4274875"/>
              <a:ext cx="297900" cy="297900"/>
            </a:xfrm>
            <a:prstGeom prst="rect">
              <a:avLst/>
            </a:prstGeom>
            <a:noFill/>
            <a:ln>
              <a:noFill/>
            </a:ln>
          </p:spPr>
        </p:pic>
      </p:grpSp>
      <p:grpSp>
        <p:nvGrpSpPr>
          <p:cNvPr id="613" name="Google Shape;613;p58"/>
          <p:cNvGrpSpPr/>
          <p:nvPr/>
        </p:nvGrpSpPr>
        <p:grpSpPr>
          <a:xfrm>
            <a:off x="7274713" y="5428476"/>
            <a:ext cx="617025" cy="576824"/>
            <a:chOff x="5816138" y="3996701"/>
            <a:chExt cx="617025" cy="576824"/>
          </a:xfrm>
        </p:grpSpPr>
        <p:pic>
          <p:nvPicPr>
            <p:cNvPr id="614" name="Google Shape;614;p58"/>
            <p:cNvPicPr preferRelativeResize="0"/>
            <p:nvPr/>
          </p:nvPicPr>
          <p:blipFill>
            <a:blip r:embed="rId6">
              <a:alphaModFix/>
            </a:blip>
            <a:stretch>
              <a:fillRect/>
            </a:stretch>
          </p:blipFill>
          <p:spPr>
            <a:xfrm>
              <a:off x="5816138" y="3996701"/>
              <a:ext cx="479400" cy="479378"/>
            </a:xfrm>
            <a:prstGeom prst="rect">
              <a:avLst/>
            </a:prstGeom>
            <a:noFill/>
            <a:ln>
              <a:noFill/>
            </a:ln>
          </p:spPr>
        </p:pic>
        <p:sp>
          <p:nvSpPr>
            <p:cNvPr id="615" name="Google Shape;615;p58"/>
            <p:cNvSpPr/>
            <p:nvPr/>
          </p:nvSpPr>
          <p:spPr>
            <a:xfrm>
              <a:off x="6126538" y="4288825"/>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6" name="Google Shape;616;p58"/>
            <p:cNvPicPr preferRelativeResize="0"/>
            <p:nvPr/>
          </p:nvPicPr>
          <p:blipFill>
            <a:blip r:embed="rId7">
              <a:alphaModFix/>
            </a:blip>
            <a:stretch>
              <a:fillRect/>
            </a:stretch>
          </p:blipFill>
          <p:spPr>
            <a:xfrm>
              <a:off x="6135263" y="4274875"/>
              <a:ext cx="297900" cy="297900"/>
            </a:xfrm>
            <a:prstGeom prst="rect">
              <a:avLst/>
            </a:prstGeom>
            <a:noFill/>
            <a:ln>
              <a:noFill/>
            </a:ln>
          </p:spPr>
        </p:pic>
      </p:grpSp>
      <p:cxnSp>
        <p:nvCxnSpPr>
          <p:cNvPr id="617" name="Google Shape;617;p58"/>
          <p:cNvCxnSpPr/>
          <p:nvPr/>
        </p:nvCxnSpPr>
        <p:spPr>
          <a:xfrm>
            <a:off x="6049250" y="2169000"/>
            <a:ext cx="29400" cy="3927300"/>
          </a:xfrm>
          <a:prstGeom prst="straightConnector1">
            <a:avLst/>
          </a:prstGeom>
          <a:noFill/>
          <a:ln w="38100" cap="flat" cmpd="sng">
            <a:solidFill>
              <a:srgbClr val="9C79E8"/>
            </a:solidFill>
            <a:prstDash val="dot"/>
            <a:round/>
            <a:headEnd type="none" w="med" len="med"/>
            <a:tailEnd type="none" w="med" len="med"/>
          </a:ln>
        </p:spPr>
      </p:cxnSp>
      <p:grpSp>
        <p:nvGrpSpPr>
          <p:cNvPr id="618" name="Google Shape;618;p58"/>
          <p:cNvGrpSpPr/>
          <p:nvPr/>
        </p:nvGrpSpPr>
        <p:grpSpPr>
          <a:xfrm>
            <a:off x="76200" y="6231700"/>
            <a:ext cx="1138500" cy="540600"/>
            <a:chOff x="0" y="6317500"/>
            <a:chExt cx="1138500" cy="540600"/>
          </a:xfrm>
        </p:grpSpPr>
        <p:sp>
          <p:nvSpPr>
            <p:cNvPr id="619" name="Google Shape;619;p58"/>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0" name="Google Shape;620;p58"/>
            <p:cNvPicPr preferRelativeResize="0"/>
            <p:nvPr/>
          </p:nvPicPr>
          <p:blipFill>
            <a:blip r:embed="rId4">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9"/>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Why blockchain?</a:t>
            </a:r>
            <a:endParaRPr sz="3200">
              <a:solidFill>
                <a:srgbClr val="000000"/>
              </a:solidFill>
              <a:latin typeface="Montserrat"/>
              <a:ea typeface="Montserrat"/>
              <a:cs typeface="Montserrat"/>
              <a:sym typeface="Montserrat"/>
            </a:endParaRPr>
          </a:p>
        </p:txBody>
      </p:sp>
      <p:sp>
        <p:nvSpPr>
          <p:cNvPr id="627" name="Google Shape;627;p59"/>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11</a:t>
            </a:fld>
            <a:endParaRPr>
              <a:latin typeface="Montserrat"/>
              <a:ea typeface="Montserrat"/>
              <a:cs typeface="Montserrat"/>
              <a:sym typeface="Montserrat"/>
            </a:endParaRPr>
          </a:p>
        </p:txBody>
      </p:sp>
      <p:sp>
        <p:nvSpPr>
          <p:cNvPr id="628" name="Google Shape;628;p59"/>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629" name="Google Shape;629;p59"/>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630" name="Google Shape;630;p59"/>
          <p:cNvGrpSpPr/>
          <p:nvPr/>
        </p:nvGrpSpPr>
        <p:grpSpPr>
          <a:xfrm>
            <a:off x="76200" y="6317500"/>
            <a:ext cx="1138500" cy="540600"/>
            <a:chOff x="0" y="6317500"/>
            <a:chExt cx="1138500" cy="540600"/>
          </a:xfrm>
        </p:grpSpPr>
        <p:sp>
          <p:nvSpPr>
            <p:cNvPr id="631" name="Google Shape;631;p59"/>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2" name="Google Shape;632;p59"/>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633" name="Google Shape;633;p59"/>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Roboto"/>
                <a:ea typeface="Roboto"/>
                <a:cs typeface="Roboto"/>
                <a:sym typeface="Roboto"/>
              </a:rPr>
              <a:t>Blockchain offers a number of benefits over traditional and legacy systems</a:t>
            </a:r>
            <a:endParaRPr sz="2000">
              <a:solidFill>
                <a:schemeClr val="dk2"/>
              </a:solidFill>
              <a:latin typeface="Roboto"/>
              <a:ea typeface="Roboto"/>
              <a:cs typeface="Roboto"/>
              <a:sym typeface="Roboto"/>
            </a:endParaRPr>
          </a:p>
          <a:p>
            <a:pPr marL="0" lvl="0" indent="0" algn="l" rtl="0">
              <a:spcBef>
                <a:spcPts val="0"/>
              </a:spcBef>
              <a:spcAft>
                <a:spcPts val="0"/>
              </a:spcAft>
              <a:buNone/>
            </a:pPr>
            <a:endParaRPr sz="2000">
              <a:solidFill>
                <a:srgbClr val="3F3F3F"/>
              </a:solidFill>
              <a:latin typeface="Montserrat"/>
              <a:ea typeface="Montserrat"/>
              <a:cs typeface="Montserrat"/>
              <a:sym typeface="Montserrat"/>
            </a:endParaRPr>
          </a:p>
        </p:txBody>
      </p:sp>
      <p:sp>
        <p:nvSpPr>
          <p:cNvPr id="634" name="Google Shape;634;p59"/>
          <p:cNvSpPr/>
          <p:nvPr/>
        </p:nvSpPr>
        <p:spPr>
          <a:xfrm>
            <a:off x="538325" y="2353825"/>
            <a:ext cx="1032600" cy="983100"/>
          </a:xfrm>
          <a:prstGeom prst="ellipse">
            <a:avLst/>
          </a:prstGeom>
          <a:no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635" name="Google Shape;635;p59"/>
          <p:cNvSpPr/>
          <p:nvPr/>
        </p:nvSpPr>
        <p:spPr>
          <a:xfrm>
            <a:off x="538325" y="4483100"/>
            <a:ext cx="1032600" cy="983100"/>
          </a:xfrm>
          <a:prstGeom prst="ellipse">
            <a:avLst/>
          </a:prstGeom>
          <a:no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636" name="Google Shape;636;p59"/>
          <p:cNvSpPr/>
          <p:nvPr/>
        </p:nvSpPr>
        <p:spPr>
          <a:xfrm>
            <a:off x="6454175" y="2353825"/>
            <a:ext cx="1032600" cy="983100"/>
          </a:xfrm>
          <a:prstGeom prst="ellipse">
            <a:avLst/>
          </a:prstGeom>
          <a:no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637" name="Google Shape;637;p59"/>
          <p:cNvSpPr/>
          <p:nvPr/>
        </p:nvSpPr>
        <p:spPr>
          <a:xfrm>
            <a:off x="6454175" y="4483100"/>
            <a:ext cx="1032600" cy="983100"/>
          </a:xfrm>
          <a:prstGeom prst="ellipse">
            <a:avLst/>
          </a:prstGeom>
          <a:no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pic>
        <p:nvPicPr>
          <p:cNvPr id="638" name="Google Shape;638;p59"/>
          <p:cNvPicPr preferRelativeResize="0"/>
          <p:nvPr/>
        </p:nvPicPr>
        <p:blipFill>
          <a:blip r:embed="rId4">
            <a:alphaModFix/>
          </a:blip>
          <a:stretch>
            <a:fillRect/>
          </a:stretch>
        </p:blipFill>
        <p:spPr>
          <a:xfrm>
            <a:off x="729425" y="2520175"/>
            <a:ext cx="650400" cy="650400"/>
          </a:xfrm>
          <a:prstGeom prst="rect">
            <a:avLst/>
          </a:prstGeom>
          <a:noFill/>
          <a:ln>
            <a:noFill/>
          </a:ln>
        </p:spPr>
      </p:pic>
      <p:pic>
        <p:nvPicPr>
          <p:cNvPr id="639" name="Google Shape;639;p59"/>
          <p:cNvPicPr preferRelativeResize="0"/>
          <p:nvPr/>
        </p:nvPicPr>
        <p:blipFill>
          <a:blip r:embed="rId5">
            <a:alphaModFix/>
          </a:blip>
          <a:stretch>
            <a:fillRect/>
          </a:stretch>
        </p:blipFill>
        <p:spPr>
          <a:xfrm>
            <a:off x="729425" y="4649438"/>
            <a:ext cx="650400" cy="650400"/>
          </a:xfrm>
          <a:prstGeom prst="rect">
            <a:avLst/>
          </a:prstGeom>
          <a:noFill/>
          <a:ln>
            <a:noFill/>
          </a:ln>
        </p:spPr>
      </p:pic>
      <p:pic>
        <p:nvPicPr>
          <p:cNvPr id="640" name="Google Shape;640;p59"/>
          <p:cNvPicPr preferRelativeResize="0"/>
          <p:nvPr/>
        </p:nvPicPr>
        <p:blipFill>
          <a:blip r:embed="rId6">
            <a:alphaModFix/>
          </a:blip>
          <a:stretch>
            <a:fillRect/>
          </a:stretch>
        </p:blipFill>
        <p:spPr>
          <a:xfrm>
            <a:off x="6604625" y="2515075"/>
            <a:ext cx="731700" cy="731700"/>
          </a:xfrm>
          <a:prstGeom prst="rect">
            <a:avLst/>
          </a:prstGeom>
          <a:noFill/>
          <a:ln>
            <a:noFill/>
          </a:ln>
        </p:spPr>
      </p:pic>
      <p:pic>
        <p:nvPicPr>
          <p:cNvPr id="641" name="Google Shape;641;p59"/>
          <p:cNvPicPr preferRelativeResize="0"/>
          <p:nvPr/>
        </p:nvPicPr>
        <p:blipFill>
          <a:blip r:embed="rId7">
            <a:alphaModFix/>
          </a:blip>
          <a:stretch>
            <a:fillRect/>
          </a:stretch>
        </p:blipFill>
        <p:spPr>
          <a:xfrm>
            <a:off x="6604625" y="4608800"/>
            <a:ext cx="731700" cy="731700"/>
          </a:xfrm>
          <a:prstGeom prst="rect">
            <a:avLst/>
          </a:prstGeom>
          <a:noFill/>
          <a:ln>
            <a:noFill/>
          </a:ln>
        </p:spPr>
      </p:pic>
      <p:sp>
        <p:nvSpPr>
          <p:cNvPr id="642" name="Google Shape;642;p59"/>
          <p:cNvSpPr txBox="1"/>
          <p:nvPr/>
        </p:nvSpPr>
        <p:spPr>
          <a:xfrm>
            <a:off x="1871750" y="2353825"/>
            <a:ext cx="4090500" cy="9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3949AB"/>
                </a:solidFill>
                <a:latin typeface="Montserrat"/>
                <a:ea typeface="Montserrat"/>
                <a:cs typeface="Montserrat"/>
                <a:sym typeface="Montserrat"/>
              </a:rPr>
              <a:t>Reduce costs</a:t>
            </a:r>
            <a:endParaRPr sz="18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Removes cost of intermediaries and smart contract automation reduces manual processing, re-work, and processing errors</a:t>
            </a:r>
            <a:endParaRPr>
              <a:latin typeface="Montserrat"/>
              <a:ea typeface="Montserrat"/>
              <a:cs typeface="Montserrat"/>
              <a:sym typeface="Montserrat"/>
            </a:endParaRPr>
          </a:p>
        </p:txBody>
      </p:sp>
      <p:sp>
        <p:nvSpPr>
          <p:cNvPr id="643" name="Google Shape;643;p59"/>
          <p:cNvSpPr txBox="1"/>
          <p:nvPr/>
        </p:nvSpPr>
        <p:spPr>
          <a:xfrm>
            <a:off x="1871750" y="4483100"/>
            <a:ext cx="4090500" cy="9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3949AB"/>
                </a:solidFill>
                <a:latin typeface="Montserrat"/>
                <a:ea typeface="Montserrat"/>
                <a:cs typeface="Montserrat"/>
                <a:sym typeface="Montserrat"/>
              </a:rPr>
              <a:t>Increase revenues</a:t>
            </a:r>
            <a:endParaRPr sz="18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Creation of new products and services and value capture from demonstrating provable provenance of commodity products</a:t>
            </a:r>
            <a:endParaRPr>
              <a:latin typeface="Montserrat"/>
              <a:ea typeface="Montserrat"/>
              <a:cs typeface="Montserrat"/>
              <a:sym typeface="Montserrat"/>
            </a:endParaRPr>
          </a:p>
        </p:txBody>
      </p:sp>
      <p:sp>
        <p:nvSpPr>
          <p:cNvPr id="644" name="Google Shape;644;p59"/>
          <p:cNvSpPr txBox="1"/>
          <p:nvPr/>
        </p:nvSpPr>
        <p:spPr>
          <a:xfrm>
            <a:off x="7787600" y="2353825"/>
            <a:ext cx="4090500" cy="9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3949AB"/>
                </a:solidFill>
                <a:latin typeface="Montserrat"/>
                <a:ea typeface="Montserrat"/>
                <a:cs typeface="Montserrat"/>
                <a:sym typeface="Montserrat"/>
              </a:rPr>
              <a:t>Reduce risk</a:t>
            </a:r>
            <a:endParaRPr sz="18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No single point of failure or attack and non-repudiability reduces risk of fraud thanks to immutable audit trail and provenance</a:t>
            </a:r>
            <a:endParaRPr>
              <a:latin typeface="Montserrat"/>
              <a:ea typeface="Montserrat"/>
              <a:cs typeface="Montserrat"/>
              <a:sym typeface="Montserrat"/>
            </a:endParaRPr>
          </a:p>
        </p:txBody>
      </p:sp>
      <p:sp>
        <p:nvSpPr>
          <p:cNvPr id="645" name="Google Shape;645;p59"/>
          <p:cNvSpPr txBox="1"/>
          <p:nvPr/>
        </p:nvSpPr>
        <p:spPr>
          <a:xfrm>
            <a:off x="7787600" y="4483100"/>
            <a:ext cx="4090500" cy="6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3949AB"/>
                </a:solidFill>
                <a:latin typeface="Montserrat"/>
                <a:ea typeface="Montserrat"/>
                <a:cs typeface="Montserrat"/>
                <a:sym typeface="Montserrat"/>
              </a:rPr>
              <a:t>Improve speed and experience</a:t>
            </a:r>
            <a:endParaRPr sz="18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Simplifies value chain by removing intermediaries and allows T+0 settlement</a:t>
            </a:r>
            <a:endParaRPr>
              <a:latin typeface="Montserrat"/>
              <a:ea typeface="Montserrat"/>
              <a:cs typeface="Montserrat"/>
              <a:sym typeface="Montserrat"/>
            </a:endParaRPr>
          </a:p>
        </p:txBody>
      </p:sp>
      <p:grpSp>
        <p:nvGrpSpPr>
          <p:cNvPr id="646" name="Google Shape;646;p59"/>
          <p:cNvGrpSpPr/>
          <p:nvPr/>
        </p:nvGrpSpPr>
        <p:grpSpPr>
          <a:xfrm>
            <a:off x="76200" y="6231700"/>
            <a:ext cx="1138500" cy="540600"/>
            <a:chOff x="0" y="6317500"/>
            <a:chExt cx="1138500" cy="540600"/>
          </a:xfrm>
        </p:grpSpPr>
        <p:sp>
          <p:nvSpPr>
            <p:cNvPr id="647" name="Google Shape;647;p59"/>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59"/>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Social and political implications</a:t>
            </a:r>
            <a:br>
              <a:rPr lang="en-US" sz="3200">
                <a:solidFill>
                  <a:schemeClr val="dk2"/>
                </a:solidFill>
                <a:latin typeface="Montserrat"/>
                <a:ea typeface="Montserrat"/>
                <a:cs typeface="Montserrat"/>
                <a:sym typeface="Montserrat"/>
              </a:rPr>
            </a:br>
            <a:endParaRPr sz="3200">
              <a:solidFill>
                <a:srgbClr val="000000"/>
              </a:solidFill>
              <a:latin typeface="Montserrat"/>
              <a:ea typeface="Montserrat"/>
              <a:cs typeface="Montserrat"/>
              <a:sym typeface="Montserrat"/>
            </a:endParaRPr>
          </a:p>
        </p:txBody>
      </p:sp>
      <p:sp>
        <p:nvSpPr>
          <p:cNvPr id="655" name="Google Shape;655;p6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12</a:t>
            </a:fld>
            <a:endParaRPr>
              <a:latin typeface="Montserrat"/>
              <a:ea typeface="Montserrat"/>
              <a:cs typeface="Montserrat"/>
              <a:sym typeface="Montserrat"/>
            </a:endParaRPr>
          </a:p>
        </p:txBody>
      </p:sp>
      <p:sp>
        <p:nvSpPr>
          <p:cNvPr id="656" name="Google Shape;656;p6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657" name="Google Shape;657;p6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658" name="Google Shape;658;p60"/>
          <p:cNvGrpSpPr/>
          <p:nvPr/>
        </p:nvGrpSpPr>
        <p:grpSpPr>
          <a:xfrm>
            <a:off x="76200" y="6317500"/>
            <a:ext cx="1138500" cy="540600"/>
            <a:chOff x="0" y="6317500"/>
            <a:chExt cx="1138500" cy="540600"/>
          </a:xfrm>
        </p:grpSpPr>
        <p:sp>
          <p:nvSpPr>
            <p:cNvPr id="659" name="Google Shape;659;p60"/>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60"/>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661" name="Google Shape;661;p60"/>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Roboto"/>
                <a:ea typeface="Roboto"/>
                <a:cs typeface="Roboto"/>
                <a:sym typeface="Roboto"/>
              </a:rPr>
              <a:t>Blockchain developments in the private and public sector have far reaching implications on society</a:t>
            </a:r>
            <a:endParaRPr sz="2000">
              <a:solidFill>
                <a:schemeClr val="dk2"/>
              </a:solidFill>
              <a:latin typeface="Roboto"/>
              <a:ea typeface="Roboto"/>
              <a:cs typeface="Roboto"/>
              <a:sym typeface="Roboto"/>
            </a:endParaRPr>
          </a:p>
          <a:p>
            <a:pPr marL="0" lvl="0" indent="0" algn="l" rtl="0">
              <a:spcBef>
                <a:spcPts val="0"/>
              </a:spcBef>
              <a:spcAft>
                <a:spcPts val="0"/>
              </a:spcAft>
              <a:buNone/>
            </a:pPr>
            <a:endParaRPr sz="2000">
              <a:solidFill>
                <a:schemeClr val="dk2"/>
              </a:solidFill>
              <a:latin typeface="Roboto"/>
              <a:ea typeface="Roboto"/>
              <a:cs typeface="Roboto"/>
              <a:sym typeface="Roboto"/>
            </a:endParaRPr>
          </a:p>
        </p:txBody>
      </p:sp>
      <p:sp>
        <p:nvSpPr>
          <p:cNvPr id="662" name="Google Shape;662;p60"/>
          <p:cNvSpPr txBox="1"/>
          <p:nvPr/>
        </p:nvSpPr>
        <p:spPr>
          <a:xfrm>
            <a:off x="1069525" y="3580800"/>
            <a:ext cx="10706700" cy="2690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0" lvl="0" indent="0" algn="l" rtl="0">
              <a:spcBef>
                <a:spcPts val="0"/>
              </a:spcBef>
              <a:spcAft>
                <a:spcPts val="0"/>
              </a:spcAft>
              <a:buNone/>
            </a:pPr>
            <a:r>
              <a:rPr lang="en-US"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500"/>
              <a:buFont typeface="Arial"/>
              <a:buNone/>
            </a:pP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663" name="Google Shape;663;p60"/>
          <p:cNvSpPr txBox="1"/>
          <p:nvPr/>
        </p:nvSpPr>
        <p:spPr>
          <a:xfrm>
            <a:off x="1069550" y="1655525"/>
            <a:ext cx="10706700" cy="4615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b="1">
                <a:solidFill>
                  <a:srgbClr val="3949AB"/>
                </a:solidFill>
                <a:latin typeface="Montserrat"/>
                <a:ea typeface="Montserrat"/>
                <a:cs typeface="Montserrat"/>
                <a:sym typeface="Montserrat"/>
              </a:rPr>
              <a:t>Stronger cooperative economy</a:t>
            </a:r>
            <a:endParaRPr sz="20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Disintermediate non value added activities to strengthen the participant's participation in the economy and their ability to capture value.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sz="2000" b="1">
                <a:solidFill>
                  <a:srgbClr val="3949AB"/>
                </a:solidFill>
                <a:latin typeface="Montserrat"/>
                <a:ea typeface="Montserrat"/>
                <a:cs typeface="Montserrat"/>
                <a:sym typeface="Montserrat"/>
              </a:rPr>
              <a:t>Social enterprise</a:t>
            </a:r>
            <a:endParaRPr sz="20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The ability to trace transactions and set up organizations and voting mechanisms linked to reputation and identity will provide for the ability to recognize and report corruption. Immutable reputation will also incentivize best behavior.</a:t>
            </a:r>
            <a:endParaRPr>
              <a:latin typeface="Montserrat"/>
              <a:ea typeface="Montserrat"/>
              <a:cs typeface="Montserrat"/>
              <a:sym typeface="Montserrat"/>
            </a:endParaRPr>
          </a:p>
          <a:p>
            <a:pPr marL="0" lvl="0" indent="0" algn="l" rtl="0">
              <a:spcBef>
                <a:spcPts val="0"/>
              </a:spcBef>
              <a:spcAft>
                <a:spcPts val="0"/>
              </a:spcAft>
              <a:buNone/>
            </a:pPr>
            <a:endParaRPr sz="2000">
              <a:latin typeface="Montserrat"/>
              <a:ea typeface="Montserrat"/>
              <a:cs typeface="Montserrat"/>
              <a:sym typeface="Montserrat"/>
            </a:endParaRPr>
          </a:p>
          <a:p>
            <a:pPr marL="0" lvl="0" indent="0" algn="l" rtl="0">
              <a:spcBef>
                <a:spcPts val="0"/>
              </a:spcBef>
              <a:spcAft>
                <a:spcPts val="0"/>
              </a:spcAft>
              <a:buNone/>
            </a:pPr>
            <a:r>
              <a:rPr lang="en-US" sz="2000" b="1">
                <a:solidFill>
                  <a:srgbClr val="3949AB"/>
                </a:solidFill>
                <a:latin typeface="Montserrat"/>
                <a:ea typeface="Montserrat"/>
                <a:cs typeface="Montserrat"/>
                <a:sym typeface="Montserrat"/>
              </a:rPr>
              <a:t>New governance models</a:t>
            </a:r>
            <a:endParaRPr sz="20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Ability for blockchain to organize and help in the delivery of projects through real time voting, which will have greater consequences when applied to liquid democracies, and prediction markets.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sz="2000" b="1">
                <a:solidFill>
                  <a:srgbClr val="3949AB"/>
                </a:solidFill>
                <a:latin typeface="Montserrat"/>
                <a:ea typeface="Montserrat"/>
                <a:cs typeface="Montserrat"/>
                <a:sym typeface="Montserrat"/>
              </a:rPr>
              <a:t>Self-sovereign identity</a:t>
            </a:r>
            <a:endParaRPr sz="20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Individuals will control their identity which will greatly impact ability to gain access to credit, potential fluidity between geographies, and trade.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sz="2000" b="1">
                <a:solidFill>
                  <a:srgbClr val="3949AB"/>
                </a:solidFill>
                <a:latin typeface="Montserrat"/>
                <a:ea typeface="Montserrat"/>
                <a:cs typeface="Montserrat"/>
                <a:sym typeface="Montserrat"/>
              </a:rPr>
              <a:t>Accessible financial services</a:t>
            </a:r>
            <a:endParaRPr sz="2000" b="1">
              <a:solidFill>
                <a:srgbClr val="3949AB"/>
              </a:solidFill>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Bringing financial services to the billions of unbanked through near zero transaction fees and east of micropayments.</a:t>
            </a:r>
            <a:endParaRPr>
              <a:latin typeface="Montserrat"/>
              <a:ea typeface="Montserrat"/>
              <a:cs typeface="Montserrat"/>
              <a:sym typeface="Montserrat"/>
            </a:endParaRPr>
          </a:p>
        </p:txBody>
      </p:sp>
      <p:pic>
        <p:nvPicPr>
          <p:cNvPr id="664" name="Google Shape;664;p60"/>
          <p:cNvPicPr preferRelativeResize="0"/>
          <p:nvPr/>
        </p:nvPicPr>
        <p:blipFill>
          <a:blip r:embed="rId4">
            <a:alphaModFix/>
          </a:blip>
          <a:stretch>
            <a:fillRect/>
          </a:stretch>
        </p:blipFill>
        <p:spPr>
          <a:xfrm>
            <a:off x="442549" y="1745171"/>
            <a:ext cx="456300" cy="456300"/>
          </a:xfrm>
          <a:prstGeom prst="rect">
            <a:avLst/>
          </a:prstGeom>
          <a:noFill/>
          <a:ln>
            <a:noFill/>
          </a:ln>
        </p:spPr>
      </p:pic>
      <p:pic>
        <p:nvPicPr>
          <p:cNvPr id="665" name="Google Shape;665;p60"/>
          <p:cNvPicPr preferRelativeResize="0"/>
          <p:nvPr/>
        </p:nvPicPr>
        <p:blipFill>
          <a:blip r:embed="rId5">
            <a:alphaModFix/>
          </a:blip>
          <a:stretch>
            <a:fillRect/>
          </a:stretch>
        </p:blipFill>
        <p:spPr>
          <a:xfrm>
            <a:off x="442549" y="2745788"/>
            <a:ext cx="456300" cy="456300"/>
          </a:xfrm>
          <a:prstGeom prst="rect">
            <a:avLst/>
          </a:prstGeom>
          <a:noFill/>
          <a:ln>
            <a:noFill/>
          </a:ln>
        </p:spPr>
      </p:pic>
      <p:pic>
        <p:nvPicPr>
          <p:cNvPr id="666" name="Google Shape;666;p60"/>
          <p:cNvPicPr preferRelativeResize="0"/>
          <p:nvPr/>
        </p:nvPicPr>
        <p:blipFill>
          <a:blip r:embed="rId6">
            <a:alphaModFix/>
          </a:blip>
          <a:stretch>
            <a:fillRect/>
          </a:stretch>
        </p:blipFill>
        <p:spPr>
          <a:xfrm>
            <a:off x="442549" y="4697837"/>
            <a:ext cx="456300" cy="456330"/>
          </a:xfrm>
          <a:prstGeom prst="rect">
            <a:avLst/>
          </a:prstGeom>
          <a:noFill/>
          <a:ln>
            <a:noFill/>
          </a:ln>
        </p:spPr>
      </p:pic>
      <p:pic>
        <p:nvPicPr>
          <p:cNvPr id="667" name="Google Shape;667;p60"/>
          <p:cNvPicPr preferRelativeResize="0"/>
          <p:nvPr/>
        </p:nvPicPr>
        <p:blipFill>
          <a:blip r:embed="rId7">
            <a:alphaModFix/>
          </a:blip>
          <a:stretch>
            <a:fillRect/>
          </a:stretch>
        </p:blipFill>
        <p:spPr>
          <a:xfrm>
            <a:off x="442549" y="3746391"/>
            <a:ext cx="456300" cy="456318"/>
          </a:xfrm>
          <a:prstGeom prst="rect">
            <a:avLst/>
          </a:prstGeom>
          <a:noFill/>
          <a:ln>
            <a:noFill/>
          </a:ln>
        </p:spPr>
      </p:pic>
      <p:pic>
        <p:nvPicPr>
          <p:cNvPr id="668" name="Google Shape;668;p60"/>
          <p:cNvPicPr preferRelativeResize="0"/>
          <p:nvPr/>
        </p:nvPicPr>
        <p:blipFill>
          <a:blip r:embed="rId8">
            <a:alphaModFix/>
          </a:blip>
          <a:stretch>
            <a:fillRect/>
          </a:stretch>
        </p:blipFill>
        <p:spPr>
          <a:xfrm>
            <a:off x="442550" y="5649300"/>
            <a:ext cx="456300" cy="456300"/>
          </a:xfrm>
          <a:prstGeom prst="rect">
            <a:avLst/>
          </a:prstGeom>
          <a:noFill/>
          <a:ln>
            <a:noFill/>
          </a:ln>
        </p:spPr>
      </p:pic>
      <p:grpSp>
        <p:nvGrpSpPr>
          <p:cNvPr id="669" name="Google Shape;669;p60"/>
          <p:cNvGrpSpPr/>
          <p:nvPr/>
        </p:nvGrpSpPr>
        <p:grpSpPr>
          <a:xfrm>
            <a:off x="76200" y="6231700"/>
            <a:ext cx="1138500" cy="540600"/>
            <a:chOff x="0" y="6317500"/>
            <a:chExt cx="1138500" cy="540600"/>
          </a:xfrm>
        </p:grpSpPr>
        <p:sp>
          <p:nvSpPr>
            <p:cNvPr id="670" name="Google Shape;670;p60"/>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1" name="Google Shape;671;p60"/>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High potential use cases</a:t>
            </a:r>
            <a:endParaRPr sz="3200">
              <a:solidFill>
                <a:srgbClr val="000000"/>
              </a:solidFill>
              <a:latin typeface="Montserrat"/>
              <a:ea typeface="Montserrat"/>
              <a:cs typeface="Montserrat"/>
              <a:sym typeface="Montserrat"/>
            </a:endParaRPr>
          </a:p>
        </p:txBody>
      </p:sp>
      <p:sp>
        <p:nvSpPr>
          <p:cNvPr id="678" name="Google Shape;678;p61"/>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13</a:t>
            </a:fld>
            <a:endParaRPr>
              <a:latin typeface="Montserrat"/>
              <a:ea typeface="Montserrat"/>
              <a:cs typeface="Montserrat"/>
              <a:sym typeface="Montserrat"/>
            </a:endParaRPr>
          </a:p>
        </p:txBody>
      </p:sp>
      <p:sp>
        <p:nvSpPr>
          <p:cNvPr id="679" name="Google Shape;679;p61"/>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680" name="Google Shape;680;p61"/>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681" name="Google Shape;681;p61"/>
          <p:cNvGrpSpPr/>
          <p:nvPr/>
        </p:nvGrpSpPr>
        <p:grpSpPr>
          <a:xfrm>
            <a:off x="76200" y="6317500"/>
            <a:ext cx="1138500" cy="540600"/>
            <a:chOff x="0" y="6317500"/>
            <a:chExt cx="1138500" cy="540600"/>
          </a:xfrm>
        </p:grpSpPr>
        <p:sp>
          <p:nvSpPr>
            <p:cNvPr id="682" name="Google Shape;682;p61"/>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61"/>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684" name="Google Shape;684;p61"/>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Montserrat"/>
                <a:ea typeface="Montserrat"/>
                <a:cs typeface="Montserrat"/>
                <a:sym typeface="Montserrat"/>
              </a:rPr>
              <a:t>Blockchain applications are emerging across many industries</a:t>
            </a:r>
            <a:endParaRPr sz="2000">
              <a:solidFill>
                <a:schemeClr val="dk2"/>
              </a:solidFill>
              <a:latin typeface="Montserrat"/>
              <a:ea typeface="Montserrat"/>
              <a:cs typeface="Montserrat"/>
              <a:sym typeface="Montserrat"/>
            </a:endParaRPr>
          </a:p>
          <a:p>
            <a:pPr marL="0" lvl="0" indent="0" algn="l" rtl="0">
              <a:spcBef>
                <a:spcPts val="0"/>
              </a:spcBef>
              <a:spcAft>
                <a:spcPts val="0"/>
              </a:spcAft>
              <a:buNone/>
            </a:pPr>
            <a:endParaRPr sz="2000">
              <a:solidFill>
                <a:srgbClr val="3F3F3F"/>
              </a:solidFill>
              <a:latin typeface="Montserrat"/>
              <a:ea typeface="Montserrat"/>
              <a:cs typeface="Montserrat"/>
              <a:sym typeface="Montserrat"/>
            </a:endParaRPr>
          </a:p>
        </p:txBody>
      </p:sp>
      <p:sp>
        <p:nvSpPr>
          <p:cNvPr id="685" name="Google Shape;685;p61"/>
          <p:cNvSpPr txBox="1"/>
          <p:nvPr/>
        </p:nvSpPr>
        <p:spPr>
          <a:xfrm>
            <a:off x="8256000" y="3761875"/>
            <a:ext cx="3520200" cy="122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Creative work</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Art ownership and distribution, where creators receive direct compensation for their work.</a:t>
            </a:r>
            <a:endParaRPr>
              <a:latin typeface="Montserrat"/>
              <a:ea typeface="Montserrat"/>
              <a:cs typeface="Montserrat"/>
              <a:sym typeface="Montserrat"/>
            </a:endParaRPr>
          </a:p>
        </p:txBody>
      </p:sp>
      <p:sp>
        <p:nvSpPr>
          <p:cNvPr id="686" name="Google Shape;686;p61"/>
          <p:cNvSpPr txBox="1"/>
          <p:nvPr/>
        </p:nvSpPr>
        <p:spPr>
          <a:xfrm>
            <a:off x="4300625" y="3761875"/>
            <a:ext cx="3520200" cy="618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Decentralized storage</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Does not require additional backups and disaster recovery. No central point of failure and control.</a:t>
            </a:r>
            <a:endParaRPr>
              <a:latin typeface="Montserrat"/>
              <a:ea typeface="Montserrat"/>
              <a:cs typeface="Montserrat"/>
              <a:sym typeface="Montserrat"/>
            </a:endParaRPr>
          </a:p>
        </p:txBody>
      </p:sp>
      <p:sp>
        <p:nvSpPr>
          <p:cNvPr id="687" name="Google Shape;687;p61"/>
          <p:cNvSpPr txBox="1"/>
          <p:nvPr/>
        </p:nvSpPr>
        <p:spPr>
          <a:xfrm>
            <a:off x="4300625" y="5479100"/>
            <a:ext cx="3520200" cy="840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IoT</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Blockchain used as a means to connect and audit IoT, M2M value transfer.</a:t>
            </a:r>
            <a:endParaRPr>
              <a:latin typeface="Montserrat"/>
              <a:ea typeface="Montserrat"/>
              <a:cs typeface="Montserrat"/>
              <a:sym typeface="Montserrat"/>
            </a:endParaRPr>
          </a:p>
        </p:txBody>
      </p:sp>
      <p:sp>
        <p:nvSpPr>
          <p:cNvPr id="688" name="Google Shape;688;p61"/>
          <p:cNvSpPr txBox="1"/>
          <p:nvPr/>
        </p:nvSpPr>
        <p:spPr>
          <a:xfrm>
            <a:off x="4300625" y="2011325"/>
            <a:ext cx="3520200" cy="948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Governance </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500"/>
              <a:buFont typeface="Arial"/>
              <a:buNone/>
            </a:pPr>
            <a:r>
              <a:rPr lang="en-US">
                <a:latin typeface="Montserrat"/>
                <a:ea typeface="Montserrat"/>
                <a:cs typeface="Montserrat"/>
                <a:sym typeface="Montserrat"/>
              </a:rPr>
              <a:t>DAOs built on blockchains to maintain transparency and governance. </a:t>
            </a:r>
            <a:endParaRPr>
              <a:latin typeface="Montserrat"/>
              <a:ea typeface="Montserrat"/>
              <a:cs typeface="Montserrat"/>
              <a:sym typeface="Montserrat"/>
            </a:endParaRPr>
          </a:p>
        </p:txBody>
      </p:sp>
      <p:sp>
        <p:nvSpPr>
          <p:cNvPr id="689" name="Google Shape;689;p61"/>
          <p:cNvSpPr txBox="1"/>
          <p:nvPr/>
        </p:nvSpPr>
        <p:spPr>
          <a:xfrm>
            <a:off x="8256000" y="2011325"/>
            <a:ext cx="3520200" cy="1144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Self-sovereign identity</a:t>
            </a:r>
            <a:endParaRPr sz="1800" b="1">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a:latin typeface="Montserrat"/>
                <a:ea typeface="Montserrat"/>
                <a:cs typeface="Montserrat"/>
                <a:sym typeface="Montserrat"/>
              </a:rPr>
              <a:t>People and business own their own identity, with no central control, and build universal reputation.</a:t>
            </a:r>
            <a:endParaRPr>
              <a:latin typeface="Montserrat"/>
              <a:ea typeface="Montserrat"/>
              <a:cs typeface="Montserrat"/>
              <a:sym typeface="Montserrat"/>
            </a:endParaRPr>
          </a:p>
        </p:txBody>
      </p:sp>
      <p:sp>
        <p:nvSpPr>
          <p:cNvPr id="690" name="Google Shape;690;p61"/>
          <p:cNvSpPr txBox="1"/>
          <p:nvPr/>
        </p:nvSpPr>
        <p:spPr>
          <a:xfrm>
            <a:off x="345250" y="2011325"/>
            <a:ext cx="3520200" cy="1220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Supply Chain</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Provenance of assets become verifiable and traceable leading to the revolution of supply chains.</a:t>
            </a:r>
            <a:endParaRPr>
              <a:latin typeface="Montserrat"/>
              <a:ea typeface="Montserrat"/>
              <a:cs typeface="Montserrat"/>
              <a:sym typeface="Montserrat"/>
            </a:endParaRPr>
          </a:p>
        </p:txBody>
      </p:sp>
      <p:sp>
        <p:nvSpPr>
          <p:cNvPr id="691" name="Google Shape;691;p61"/>
          <p:cNvSpPr txBox="1"/>
          <p:nvPr/>
        </p:nvSpPr>
        <p:spPr>
          <a:xfrm>
            <a:off x="345250" y="3761875"/>
            <a:ext cx="3520200" cy="618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Medical records</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500"/>
              <a:buFont typeface="Arial"/>
              <a:buNone/>
            </a:pPr>
            <a:r>
              <a:rPr lang="en-US">
                <a:latin typeface="Montserrat"/>
                <a:ea typeface="Montserrat"/>
                <a:cs typeface="Montserrat"/>
                <a:sym typeface="Montserrat"/>
              </a:rPr>
              <a:t>Personal ownership of medical records that can be used universally.</a:t>
            </a:r>
            <a:endParaRPr>
              <a:latin typeface="Montserrat"/>
              <a:ea typeface="Montserrat"/>
              <a:cs typeface="Montserrat"/>
              <a:sym typeface="Montserrat"/>
            </a:endParaRPr>
          </a:p>
        </p:txBody>
      </p:sp>
      <p:pic>
        <p:nvPicPr>
          <p:cNvPr id="692" name="Google Shape;692;p61"/>
          <p:cNvPicPr preferRelativeResize="0"/>
          <p:nvPr/>
        </p:nvPicPr>
        <p:blipFill>
          <a:blip r:embed="rId4">
            <a:alphaModFix/>
          </a:blip>
          <a:stretch>
            <a:fillRect/>
          </a:stretch>
        </p:blipFill>
        <p:spPr>
          <a:xfrm>
            <a:off x="1739488" y="1529725"/>
            <a:ext cx="731700" cy="731700"/>
          </a:xfrm>
          <a:prstGeom prst="rect">
            <a:avLst/>
          </a:prstGeom>
          <a:noFill/>
          <a:ln>
            <a:noFill/>
          </a:ln>
        </p:spPr>
      </p:pic>
      <p:pic>
        <p:nvPicPr>
          <p:cNvPr id="693" name="Google Shape;693;p61"/>
          <p:cNvPicPr preferRelativeResize="0"/>
          <p:nvPr/>
        </p:nvPicPr>
        <p:blipFill>
          <a:blip r:embed="rId5">
            <a:alphaModFix/>
          </a:blip>
          <a:stretch>
            <a:fillRect/>
          </a:stretch>
        </p:blipFill>
        <p:spPr>
          <a:xfrm>
            <a:off x="9707113" y="1455062"/>
            <a:ext cx="617975" cy="617975"/>
          </a:xfrm>
          <a:prstGeom prst="rect">
            <a:avLst/>
          </a:prstGeom>
          <a:noFill/>
          <a:ln>
            <a:noFill/>
          </a:ln>
        </p:spPr>
      </p:pic>
      <p:pic>
        <p:nvPicPr>
          <p:cNvPr id="694" name="Google Shape;694;p61"/>
          <p:cNvPicPr preferRelativeResize="0"/>
          <p:nvPr/>
        </p:nvPicPr>
        <p:blipFill>
          <a:blip r:embed="rId6">
            <a:alphaModFix/>
          </a:blip>
          <a:stretch>
            <a:fillRect/>
          </a:stretch>
        </p:blipFill>
        <p:spPr>
          <a:xfrm>
            <a:off x="1828138" y="3248488"/>
            <a:ext cx="554400" cy="554400"/>
          </a:xfrm>
          <a:prstGeom prst="rect">
            <a:avLst/>
          </a:prstGeom>
          <a:noFill/>
          <a:ln>
            <a:noFill/>
          </a:ln>
        </p:spPr>
      </p:pic>
      <p:pic>
        <p:nvPicPr>
          <p:cNvPr id="695" name="Google Shape;695;p61"/>
          <p:cNvPicPr preferRelativeResize="0"/>
          <p:nvPr/>
        </p:nvPicPr>
        <p:blipFill>
          <a:blip r:embed="rId7">
            <a:alphaModFix/>
          </a:blip>
          <a:stretch>
            <a:fillRect/>
          </a:stretch>
        </p:blipFill>
        <p:spPr>
          <a:xfrm>
            <a:off x="9707113" y="3248488"/>
            <a:ext cx="617975" cy="617975"/>
          </a:xfrm>
          <a:prstGeom prst="rect">
            <a:avLst/>
          </a:prstGeom>
          <a:noFill/>
          <a:ln>
            <a:noFill/>
          </a:ln>
        </p:spPr>
      </p:pic>
      <p:pic>
        <p:nvPicPr>
          <p:cNvPr id="696" name="Google Shape;696;p61"/>
          <p:cNvPicPr preferRelativeResize="0"/>
          <p:nvPr/>
        </p:nvPicPr>
        <p:blipFill>
          <a:blip r:embed="rId8">
            <a:alphaModFix/>
          </a:blip>
          <a:stretch>
            <a:fillRect/>
          </a:stretch>
        </p:blipFill>
        <p:spPr>
          <a:xfrm>
            <a:off x="5760883" y="3248488"/>
            <a:ext cx="617975" cy="617975"/>
          </a:xfrm>
          <a:prstGeom prst="rect">
            <a:avLst/>
          </a:prstGeom>
          <a:noFill/>
          <a:ln>
            <a:noFill/>
          </a:ln>
        </p:spPr>
      </p:pic>
      <p:pic>
        <p:nvPicPr>
          <p:cNvPr id="697" name="Google Shape;697;p61"/>
          <p:cNvPicPr preferRelativeResize="0"/>
          <p:nvPr/>
        </p:nvPicPr>
        <p:blipFill>
          <a:blip r:embed="rId9">
            <a:alphaModFix/>
          </a:blip>
          <a:stretch>
            <a:fillRect/>
          </a:stretch>
        </p:blipFill>
        <p:spPr>
          <a:xfrm>
            <a:off x="5760883" y="4965713"/>
            <a:ext cx="617975" cy="617975"/>
          </a:xfrm>
          <a:prstGeom prst="rect">
            <a:avLst/>
          </a:prstGeom>
          <a:noFill/>
          <a:ln>
            <a:noFill/>
          </a:ln>
        </p:spPr>
      </p:pic>
      <p:pic>
        <p:nvPicPr>
          <p:cNvPr id="698" name="Google Shape;698;p61"/>
          <p:cNvPicPr preferRelativeResize="0"/>
          <p:nvPr/>
        </p:nvPicPr>
        <p:blipFill>
          <a:blip r:embed="rId10">
            <a:alphaModFix/>
          </a:blip>
          <a:stretch>
            <a:fillRect/>
          </a:stretch>
        </p:blipFill>
        <p:spPr>
          <a:xfrm>
            <a:off x="5760883" y="1455062"/>
            <a:ext cx="617975" cy="617975"/>
          </a:xfrm>
          <a:prstGeom prst="rect">
            <a:avLst/>
          </a:prstGeom>
          <a:noFill/>
          <a:ln>
            <a:noFill/>
          </a:ln>
        </p:spPr>
      </p:pic>
      <p:sp>
        <p:nvSpPr>
          <p:cNvPr id="699" name="Google Shape;699;p61"/>
          <p:cNvSpPr txBox="1"/>
          <p:nvPr/>
        </p:nvSpPr>
        <p:spPr>
          <a:xfrm>
            <a:off x="345250" y="5479100"/>
            <a:ext cx="3520200" cy="1144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Fundraising</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500"/>
              <a:buFont typeface="Arial"/>
              <a:buNone/>
            </a:pPr>
            <a:r>
              <a:rPr lang="en-US">
                <a:latin typeface="Montserrat"/>
                <a:ea typeface="Montserrat"/>
                <a:cs typeface="Montserrat"/>
                <a:sym typeface="Montserrat"/>
              </a:rPr>
              <a:t>Initial Coin Offerings (ICOs) emerging as an alternative to venture capital.</a:t>
            </a:r>
            <a:endParaRPr>
              <a:latin typeface="Montserrat"/>
              <a:ea typeface="Montserrat"/>
              <a:cs typeface="Montserrat"/>
              <a:sym typeface="Montserrat"/>
            </a:endParaRPr>
          </a:p>
        </p:txBody>
      </p:sp>
      <p:sp>
        <p:nvSpPr>
          <p:cNvPr id="700" name="Google Shape;700;p61"/>
          <p:cNvSpPr txBox="1"/>
          <p:nvPr/>
        </p:nvSpPr>
        <p:spPr>
          <a:xfrm>
            <a:off x="8256000" y="5479100"/>
            <a:ext cx="3520200" cy="1144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Commodities trading</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500"/>
              <a:buFont typeface="Arial"/>
              <a:buNone/>
            </a:pPr>
            <a:r>
              <a:rPr lang="en-US">
                <a:latin typeface="Montserrat"/>
                <a:ea typeface="Montserrat"/>
                <a:cs typeface="Montserrat"/>
                <a:sym typeface="Montserrat"/>
              </a:rPr>
              <a:t>Tokenization, tracking and p2p trading of commodities, such as energy.</a:t>
            </a:r>
            <a:endParaRPr>
              <a:latin typeface="Montserrat"/>
              <a:ea typeface="Montserrat"/>
              <a:cs typeface="Montserrat"/>
              <a:sym typeface="Montserrat"/>
            </a:endParaRPr>
          </a:p>
        </p:txBody>
      </p:sp>
      <p:pic>
        <p:nvPicPr>
          <p:cNvPr id="701" name="Google Shape;701;p61"/>
          <p:cNvPicPr preferRelativeResize="0"/>
          <p:nvPr/>
        </p:nvPicPr>
        <p:blipFill>
          <a:blip r:embed="rId11">
            <a:alphaModFix/>
          </a:blip>
          <a:stretch>
            <a:fillRect/>
          </a:stretch>
        </p:blipFill>
        <p:spPr>
          <a:xfrm>
            <a:off x="1828150" y="4997512"/>
            <a:ext cx="554400" cy="554400"/>
          </a:xfrm>
          <a:prstGeom prst="rect">
            <a:avLst/>
          </a:prstGeom>
          <a:noFill/>
          <a:ln>
            <a:noFill/>
          </a:ln>
        </p:spPr>
      </p:pic>
      <p:pic>
        <p:nvPicPr>
          <p:cNvPr id="702" name="Google Shape;702;p61"/>
          <p:cNvPicPr preferRelativeResize="0"/>
          <p:nvPr/>
        </p:nvPicPr>
        <p:blipFill>
          <a:blip r:embed="rId12">
            <a:alphaModFix/>
          </a:blip>
          <a:stretch>
            <a:fillRect/>
          </a:stretch>
        </p:blipFill>
        <p:spPr>
          <a:xfrm>
            <a:off x="9707113" y="4965713"/>
            <a:ext cx="617975" cy="617975"/>
          </a:xfrm>
          <a:prstGeom prst="rect">
            <a:avLst/>
          </a:prstGeom>
          <a:noFill/>
          <a:ln>
            <a:noFill/>
          </a:ln>
        </p:spPr>
      </p:pic>
      <p:grpSp>
        <p:nvGrpSpPr>
          <p:cNvPr id="703" name="Google Shape;703;p61"/>
          <p:cNvGrpSpPr/>
          <p:nvPr/>
        </p:nvGrpSpPr>
        <p:grpSpPr>
          <a:xfrm>
            <a:off x="76200" y="6307900"/>
            <a:ext cx="1138500" cy="540600"/>
            <a:chOff x="0" y="6317500"/>
            <a:chExt cx="1138500" cy="540600"/>
          </a:xfrm>
        </p:grpSpPr>
        <p:sp>
          <p:nvSpPr>
            <p:cNvPr id="704" name="Google Shape;704;p61"/>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p61"/>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2"/>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Blockchain enablers (1/2)</a:t>
            </a:r>
            <a:endParaRPr sz="3200">
              <a:solidFill>
                <a:srgbClr val="000000"/>
              </a:solidFill>
              <a:latin typeface="Montserrat"/>
              <a:ea typeface="Montserrat"/>
              <a:cs typeface="Montserrat"/>
              <a:sym typeface="Montserrat"/>
            </a:endParaRPr>
          </a:p>
        </p:txBody>
      </p:sp>
      <p:sp>
        <p:nvSpPr>
          <p:cNvPr id="712" name="Google Shape;712;p62"/>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14</a:t>
            </a:fld>
            <a:endParaRPr>
              <a:latin typeface="Montserrat"/>
              <a:ea typeface="Montserrat"/>
              <a:cs typeface="Montserrat"/>
              <a:sym typeface="Montserrat"/>
            </a:endParaRPr>
          </a:p>
        </p:txBody>
      </p:sp>
      <p:sp>
        <p:nvSpPr>
          <p:cNvPr id="713" name="Google Shape;713;p62"/>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714" name="Google Shape;714;p62"/>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715" name="Google Shape;715;p62"/>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Montserrat"/>
                <a:ea typeface="Montserrat"/>
                <a:cs typeface="Montserrat"/>
                <a:sym typeface="Montserrat"/>
              </a:rPr>
              <a:t>Key patterns enabling blockchain-based disruption</a:t>
            </a:r>
            <a:endParaRPr sz="2000">
              <a:solidFill>
                <a:schemeClr val="dk2"/>
              </a:solidFill>
              <a:latin typeface="Montserrat"/>
              <a:ea typeface="Montserrat"/>
              <a:cs typeface="Montserrat"/>
              <a:sym typeface="Montserrat"/>
            </a:endParaRPr>
          </a:p>
          <a:p>
            <a:pPr marL="0" lvl="0" indent="0" algn="l" rtl="0">
              <a:spcBef>
                <a:spcPts val="0"/>
              </a:spcBef>
              <a:spcAft>
                <a:spcPts val="0"/>
              </a:spcAft>
              <a:buNone/>
            </a:pPr>
            <a:endParaRPr sz="2000">
              <a:solidFill>
                <a:schemeClr val="dk2"/>
              </a:solidFill>
              <a:latin typeface="Montserrat"/>
              <a:ea typeface="Montserrat"/>
              <a:cs typeface="Montserrat"/>
              <a:sym typeface="Montserrat"/>
            </a:endParaRPr>
          </a:p>
        </p:txBody>
      </p:sp>
      <p:graphicFrame>
        <p:nvGraphicFramePr>
          <p:cNvPr id="716" name="Google Shape;716;p62"/>
          <p:cNvGraphicFramePr/>
          <p:nvPr/>
        </p:nvGraphicFramePr>
        <p:xfrm>
          <a:off x="710975" y="1728900"/>
          <a:ext cx="3000000" cy="3000000"/>
        </p:xfrm>
        <a:graphic>
          <a:graphicData uri="http://schemas.openxmlformats.org/drawingml/2006/table">
            <a:tbl>
              <a:tblPr>
                <a:noFill/>
                <a:tableStyleId>{D3513EF8-0EB5-4C55-8DF1-9569C7811192}</a:tableStyleId>
              </a:tblPr>
              <a:tblGrid>
                <a:gridCol w="1852350">
                  <a:extLst>
                    <a:ext uri="{9D8B030D-6E8A-4147-A177-3AD203B41FA5}">
                      <a16:colId xmlns:a16="http://schemas.microsoft.com/office/drawing/2014/main" val="20000"/>
                    </a:ext>
                  </a:extLst>
                </a:gridCol>
                <a:gridCol w="3059825">
                  <a:extLst>
                    <a:ext uri="{9D8B030D-6E8A-4147-A177-3AD203B41FA5}">
                      <a16:colId xmlns:a16="http://schemas.microsoft.com/office/drawing/2014/main" val="20001"/>
                    </a:ext>
                  </a:extLst>
                </a:gridCol>
                <a:gridCol w="3059825">
                  <a:extLst>
                    <a:ext uri="{9D8B030D-6E8A-4147-A177-3AD203B41FA5}">
                      <a16:colId xmlns:a16="http://schemas.microsoft.com/office/drawing/2014/main" val="20002"/>
                    </a:ext>
                  </a:extLst>
                </a:gridCol>
                <a:gridCol w="3059825">
                  <a:extLst>
                    <a:ext uri="{9D8B030D-6E8A-4147-A177-3AD203B41FA5}">
                      <a16:colId xmlns:a16="http://schemas.microsoft.com/office/drawing/2014/main" val="20003"/>
                    </a:ext>
                  </a:extLst>
                </a:gridCol>
              </a:tblGrid>
              <a:tr h="397850">
                <a:tc>
                  <a:txBody>
                    <a:bodyPr/>
                    <a:lstStyle/>
                    <a:p>
                      <a:pPr marL="0" lvl="0" indent="0" algn="l" rtl="0">
                        <a:spcBef>
                          <a:spcPts val="0"/>
                        </a:spcBef>
                        <a:spcAft>
                          <a:spcPts val="0"/>
                        </a:spcAft>
                        <a:buNone/>
                      </a:pPr>
                      <a:endParaRPr>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Description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Area of application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Example</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393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Asset</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tokenization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Tokenization of physical and digital assets for trading and settlement with multiple parties on the blockchain</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Real-world assets that are bound by the rules of traditional trust and distribution mechanisms</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Loyalty programs: Unlocks the power of loyalty points by providing secondary markets &amp; instant reconciliation</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Custody &amp;</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escrow</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Trustless transaction capability with assets in escrow managed by a smart contract</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Transactions involving intermediary agents who provides trust as a service between two or more trading parties</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Betting/Gambling: Funds used to stake a bet are held in escrow on the smart contract until winner is decided</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Provenance &amp; tracking</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Single source of truth that conveys information about the asset across its journey from one custodian to the next </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Traditional supply chains that use conventional methods to track the custody of an asset </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Supply chain: Asset tracking processes reimagined on blockchain for tracking of tokenized physical assets</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Accounting &amp; reconciliations</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New accounting paradigm where every debit and credit is recorded with an immutable entry on the blockchain</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Traditional double-entry bookkeeping</a:t>
                      </a:r>
                      <a:endParaRPr sz="1200">
                        <a:latin typeface="Montserrat"/>
                        <a:ea typeface="Montserrat"/>
                        <a:cs typeface="Montserrat"/>
                        <a:sym typeface="Montserrat"/>
                      </a:endParaRPr>
                    </a:p>
                    <a:p>
                      <a:pPr marL="0" lvl="0" indent="0" algn="l" rtl="0">
                        <a:spcBef>
                          <a:spcPts val="0"/>
                        </a:spcBef>
                        <a:spcAft>
                          <a:spcPts val="0"/>
                        </a:spcAft>
                        <a:buNone/>
                      </a:pPr>
                      <a:r>
                        <a:rPr lang="en-US" sz="1200">
                          <a:latin typeface="Montserrat"/>
                          <a:ea typeface="Montserrat"/>
                          <a:cs typeface="Montserrat"/>
                          <a:sym typeface="Montserrat"/>
                        </a:rPr>
                        <a:t>systems with disparate sources and uses of data in need of reconciliation</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Trading books: Automated reconciliation of trading positions among financial institutions</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717" name="Google Shape;717;p62"/>
          <p:cNvPicPr preferRelativeResize="0"/>
          <p:nvPr/>
        </p:nvPicPr>
        <p:blipFill>
          <a:blip r:embed="rId3">
            <a:alphaModFix/>
          </a:blip>
          <a:stretch>
            <a:fillRect/>
          </a:stretch>
        </p:blipFill>
        <p:spPr>
          <a:xfrm>
            <a:off x="359175" y="2149800"/>
            <a:ext cx="554400" cy="554400"/>
          </a:xfrm>
          <a:prstGeom prst="rect">
            <a:avLst/>
          </a:prstGeom>
          <a:noFill/>
          <a:ln>
            <a:noFill/>
          </a:ln>
        </p:spPr>
      </p:pic>
      <p:pic>
        <p:nvPicPr>
          <p:cNvPr id="718" name="Google Shape;718;p62"/>
          <p:cNvPicPr preferRelativeResize="0"/>
          <p:nvPr/>
        </p:nvPicPr>
        <p:blipFill>
          <a:blip r:embed="rId4">
            <a:alphaModFix/>
          </a:blip>
          <a:stretch>
            <a:fillRect/>
          </a:stretch>
        </p:blipFill>
        <p:spPr>
          <a:xfrm>
            <a:off x="359173" y="5228499"/>
            <a:ext cx="554400" cy="554400"/>
          </a:xfrm>
          <a:prstGeom prst="rect">
            <a:avLst/>
          </a:prstGeom>
          <a:noFill/>
          <a:ln>
            <a:noFill/>
          </a:ln>
        </p:spPr>
      </p:pic>
      <p:pic>
        <p:nvPicPr>
          <p:cNvPr id="719" name="Google Shape;719;p62"/>
          <p:cNvPicPr preferRelativeResize="0"/>
          <p:nvPr/>
        </p:nvPicPr>
        <p:blipFill>
          <a:blip r:embed="rId5">
            <a:alphaModFix/>
          </a:blip>
          <a:stretch>
            <a:fillRect/>
          </a:stretch>
        </p:blipFill>
        <p:spPr>
          <a:xfrm>
            <a:off x="359175" y="4245298"/>
            <a:ext cx="554400" cy="554400"/>
          </a:xfrm>
          <a:prstGeom prst="rect">
            <a:avLst/>
          </a:prstGeom>
          <a:noFill/>
          <a:ln>
            <a:noFill/>
          </a:ln>
        </p:spPr>
      </p:pic>
      <p:pic>
        <p:nvPicPr>
          <p:cNvPr id="720" name="Google Shape;720;p62"/>
          <p:cNvPicPr preferRelativeResize="0"/>
          <p:nvPr/>
        </p:nvPicPr>
        <p:blipFill>
          <a:blip r:embed="rId6">
            <a:alphaModFix/>
          </a:blip>
          <a:stretch>
            <a:fillRect/>
          </a:stretch>
        </p:blipFill>
        <p:spPr>
          <a:xfrm>
            <a:off x="359175" y="3262101"/>
            <a:ext cx="554400" cy="554400"/>
          </a:xfrm>
          <a:prstGeom prst="rect">
            <a:avLst/>
          </a:prstGeom>
          <a:noFill/>
          <a:ln>
            <a:noFill/>
          </a:ln>
        </p:spPr>
      </p:pic>
      <p:sp>
        <p:nvSpPr>
          <p:cNvPr id="721" name="Google Shape;721;p62"/>
          <p:cNvSpPr/>
          <p:nvPr/>
        </p:nvSpPr>
        <p:spPr>
          <a:xfrm>
            <a:off x="111450" y="6380000"/>
            <a:ext cx="1055100" cy="379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62"/>
          <p:cNvGrpSpPr/>
          <p:nvPr/>
        </p:nvGrpSpPr>
        <p:grpSpPr>
          <a:xfrm>
            <a:off x="76200" y="6231700"/>
            <a:ext cx="1138500" cy="540600"/>
            <a:chOff x="0" y="6317500"/>
            <a:chExt cx="1138500" cy="540600"/>
          </a:xfrm>
        </p:grpSpPr>
        <p:sp>
          <p:nvSpPr>
            <p:cNvPr id="723" name="Google Shape;723;p62"/>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p:nvPr/>
          </p:nvPicPr>
          <p:blipFill>
            <a:blip r:embed="rId7">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3"/>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Blockchain enablers (2/2)</a:t>
            </a:r>
            <a:endParaRPr sz="3200">
              <a:solidFill>
                <a:srgbClr val="000000"/>
              </a:solidFill>
              <a:latin typeface="Montserrat"/>
              <a:ea typeface="Montserrat"/>
              <a:cs typeface="Montserrat"/>
              <a:sym typeface="Montserrat"/>
            </a:endParaRPr>
          </a:p>
        </p:txBody>
      </p:sp>
      <p:sp>
        <p:nvSpPr>
          <p:cNvPr id="731" name="Google Shape;731;p63"/>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15</a:t>
            </a:fld>
            <a:endParaRPr>
              <a:latin typeface="Montserrat"/>
              <a:ea typeface="Montserrat"/>
              <a:cs typeface="Montserrat"/>
              <a:sym typeface="Montserrat"/>
            </a:endParaRPr>
          </a:p>
        </p:txBody>
      </p:sp>
      <p:sp>
        <p:nvSpPr>
          <p:cNvPr id="732" name="Google Shape;732;p63"/>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733" name="Google Shape;733;p63"/>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734" name="Google Shape;734;p63"/>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Montserrat"/>
                <a:ea typeface="Montserrat"/>
                <a:cs typeface="Montserrat"/>
                <a:sym typeface="Montserrat"/>
              </a:rPr>
              <a:t>Key patterns enabling blockchain-based disruption</a:t>
            </a:r>
            <a:endParaRPr sz="2000">
              <a:solidFill>
                <a:schemeClr val="dk2"/>
              </a:solidFill>
              <a:latin typeface="Montserrat"/>
              <a:ea typeface="Montserrat"/>
              <a:cs typeface="Montserrat"/>
              <a:sym typeface="Montserrat"/>
            </a:endParaRPr>
          </a:p>
          <a:p>
            <a:pPr marL="0" lvl="0" indent="0" algn="l" rtl="0">
              <a:spcBef>
                <a:spcPts val="0"/>
              </a:spcBef>
              <a:spcAft>
                <a:spcPts val="0"/>
              </a:spcAft>
              <a:buNone/>
            </a:pPr>
            <a:endParaRPr sz="2000">
              <a:solidFill>
                <a:srgbClr val="3F3F3F"/>
              </a:solidFill>
              <a:latin typeface="Montserrat"/>
              <a:ea typeface="Montserrat"/>
              <a:cs typeface="Montserrat"/>
              <a:sym typeface="Montserrat"/>
            </a:endParaRPr>
          </a:p>
        </p:txBody>
      </p:sp>
      <p:graphicFrame>
        <p:nvGraphicFramePr>
          <p:cNvPr id="735" name="Google Shape;735;p63"/>
          <p:cNvGraphicFramePr/>
          <p:nvPr/>
        </p:nvGraphicFramePr>
        <p:xfrm>
          <a:off x="710975" y="1728900"/>
          <a:ext cx="3000000" cy="3000000"/>
        </p:xfrm>
        <a:graphic>
          <a:graphicData uri="http://schemas.openxmlformats.org/drawingml/2006/table">
            <a:tbl>
              <a:tblPr>
                <a:noFill/>
                <a:tableStyleId>{D3513EF8-0EB5-4C55-8DF1-9569C7811192}</a:tableStyleId>
              </a:tblPr>
              <a:tblGrid>
                <a:gridCol w="1852350">
                  <a:extLst>
                    <a:ext uri="{9D8B030D-6E8A-4147-A177-3AD203B41FA5}">
                      <a16:colId xmlns:a16="http://schemas.microsoft.com/office/drawing/2014/main" val="20000"/>
                    </a:ext>
                  </a:extLst>
                </a:gridCol>
                <a:gridCol w="3059825">
                  <a:extLst>
                    <a:ext uri="{9D8B030D-6E8A-4147-A177-3AD203B41FA5}">
                      <a16:colId xmlns:a16="http://schemas.microsoft.com/office/drawing/2014/main" val="20001"/>
                    </a:ext>
                  </a:extLst>
                </a:gridCol>
                <a:gridCol w="3059825">
                  <a:extLst>
                    <a:ext uri="{9D8B030D-6E8A-4147-A177-3AD203B41FA5}">
                      <a16:colId xmlns:a16="http://schemas.microsoft.com/office/drawing/2014/main" val="20002"/>
                    </a:ext>
                  </a:extLst>
                </a:gridCol>
                <a:gridCol w="3059825">
                  <a:extLst>
                    <a:ext uri="{9D8B030D-6E8A-4147-A177-3AD203B41FA5}">
                      <a16:colId xmlns:a16="http://schemas.microsoft.com/office/drawing/2014/main" val="20003"/>
                    </a:ext>
                  </a:extLst>
                </a:gridCol>
              </a:tblGrid>
              <a:tr h="397850">
                <a:tc>
                  <a:txBody>
                    <a:bodyPr/>
                    <a:lstStyle/>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Description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Area of application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solidFill>
                            <a:srgbClr val="3949AB"/>
                          </a:solidFill>
                          <a:latin typeface="Montserrat"/>
                          <a:ea typeface="Montserrat"/>
                          <a:cs typeface="Montserrat"/>
                          <a:sym typeface="Montserrat"/>
                        </a:rPr>
                        <a:t>Example</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393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Digital </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identity</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Consolidation and management of  individual / entity ID with attributes stored and verified on a blockchain</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Multiple sources of identification with disparate data points and potential risk of duplication</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Medical records: Holistic records management enables patient profiling and effective treatment</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Real-time</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transactions</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Atomic transactions ensure that ‘the trade is the settlement’ thus bringing the lag time to negligible minimum</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Conventional systems where there is significant intermediation and time lag before final settlement </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Capital markets: Instant settlement of trades removes reconciliations and improved capital efficiency</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Micro payments </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&amp; funding</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Transactions of minimum value that enable P2P payments, M2M payments and capital raising</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Traditional commercial transactions where small sale amount are made anti-economical by payment fees</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Publishing: Distribution of single pieces of content charging a micro fee rather than subscription</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999475">
                <a:tc>
                  <a:txBody>
                    <a:bodyPr/>
                    <a:lstStyle/>
                    <a:p>
                      <a:pPr marL="0" lvl="0" indent="0" algn="r" rtl="0">
                        <a:spcBef>
                          <a:spcPts val="0"/>
                        </a:spcBef>
                        <a:spcAft>
                          <a:spcPts val="0"/>
                        </a:spcAft>
                        <a:buNone/>
                      </a:pPr>
                      <a:r>
                        <a:rPr lang="en-US" b="1">
                          <a:solidFill>
                            <a:srgbClr val="3949AB"/>
                          </a:solidFill>
                          <a:latin typeface="Montserrat"/>
                          <a:ea typeface="Montserrat"/>
                          <a:cs typeface="Montserrat"/>
                          <a:sym typeface="Montserrat"/>
                        </a:rPr>
                        <a:t>Automated </a:t>
                      </a:r>
                      <a:endParaRPr b="1">
                        <a:solidFill>
                          <a:srgbClr val="3949AB"/>
                        </a:solidFill>
                        <a:latin typeface="Montserrat"/>
                        <a:ea typeface="Montserrat"/>
                        <a:cs typeface="Montserrat"/>
                        <a:sym typeface="Montserrat"/>
                      </a:endParaRPr>
                    </a:p>
                    <a:p>
                      <a:pPr marL="0" lvl="0" indent="0" algn="r" rtl="0">
                        <a:spcBef>
                          <a:spcPts val="0"/>
                        </a:spcBef>
                        <a:spcAft>
                          <a:spcPts val="0"/>
                        </a:spcAft>
                        <a:buNone/>
                      </a:pPr>
                      <a:r>
                        <a:rPr lang="en-US" b="1">
                          <a:solidFill>
                            <a:srgbClr val="3949AB"/>
                          </a:solidFill>
                          <a:latin typeface="Montserrat"/>
                          <a:ea typeface="Montserrat"/>
                          <a:cs typeface="Montserrat"/>
                          <a:sym typeface="Montserrat"/>
                        </a:rPr>
                        <a:t>execution</a:t>
                      </a:r>
                      <a:endParaRPr b="1">
                        <a:solidFill>
                          <a:srgbClr val="3949AB"/>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Full automation of contract lifecycle form issuance, transfers, revisions and up to final execution</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Conventional contract and security issuance process that depends on multiple intermediaries </a:t>
                      </a: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Montserrat"/>
                          <a:ea typeface="Montserrat"/>
                          <a:cs typeface="Montserrat"/>
                          <a:sym typeface="Montserrat"/>
                        </a:rPr>
                        <a:t>Property sale: Title update and execution through property development and sales process</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736" name="Google Shape;736;p63"/>
          <p:cNvPicPr preferRelativeResize="0"/>
          <p:nvPr/>
        </p:nvPicPr>
        <p:blipFill>
          <a:blip r:embed="rId3">
            <a:alphaModFix/>
          </a:blip>
          <a:stretch>
            <a:fillRect/>
          </a:stretch>
        </p:blipFill>
        <p:spPr>
          <a:xfrm>
            <a:off x="368250" y="3109700"/>
            <a:ext cx="554400" cy="554400"/>
          </a:xfrm>
          <a:prstGeom prst="rect">
            <a:avLst/>
          </a:prstGeom>
          <a:noFill/>
          <a:ln>
            <a:noFill/>
          </a:ln>
        </p:spPr>
      </p:pic>
      <p:pic>
        <p:nvPicPr>
          <p:cNvPr id="737" name="Google Shape;737;p63"/>
          <p:cNvPicPr preferRelativeResize="0"/>
          <p:nvPr/>
        </p:nvPicPr>
        <p:blipFill>
          <a:blip r:embed="rId4">
            <a:alphaModFix/>
          </a:blip>
          <a:stretch>
            <a:fillRect/>
          </a:stretch>
        </p:blipFill>
        <p:spPr>
          <a:xfrm>
            <a:off x="368250" y="5275575"/>
            <a:ext cx="554400" cy="554400"/>
          </a:xfrm>
          <a:prstGeom prst="rect">
            <a:avLst/>
          </a:prstGeom>
          <a:noFill/>
          <a:ln>
            <a:noFill/>
          </a:ln>
        </p:spPr>
      </p:pic>
      <p:pic>
        <p:nvPicPr>
          <p:cNvPr id="738" name="Google Shape;738;p63"/>
          <p:cNvPicPr preferRelativeResize="0"/>
          <p:nvPr/>
        </p:nvPicPr>
        <p:blipFill>
          <a:blip r:embed="rId5">
            <a:alphaModFix/>
          </a:blip>
          <a:stretch>
            <a:fillRect/>
          </a:stretch>
        </p:blipFill>
        <p:spPr>
          <a:xfrm>
            <a:off x="368250" y="4233662"/>
            <a:ext cx="554400" cy="554400"/>
          </a:xfrm>
          <a:prstGeom prst="rect">
            <a:avLst/>
          </a:prstGeom>
          <a:noFill/>
          <a:ln>
            <a:noFill/>
          </a:ln>
        </p:spPr>
      </p:pic>
      <p:pic>
        <p:nvPicPr>
          <p:cNvPr id="739" name="Google Shape;739;p63"/>
          <p:cNvPicPr preferRelativeResize="0"/>
          <p:nvPr/>
        </p:nvPicPr>
        <p:blipFill>
          <a:blip r:embed="rId6">
            <a:alphaModFix/>
          </a:blip>
          <a:stretch>
            <a:fillRect/>
          </a:stretch>
        </p:blipFill>
        <p:spPr>
          <a:xfrm>
            <a:off x="368249" y="2149775"/>
            <a:ext cx="554400" cy="554438"/>
          </a:xfrm>
          <a:prstGeom prst="rect">
            <a:avLst/>
          </a:prstGeom>
          <a:noFill/>
          <a:ln>
            <a:noFill/>
          </a:ln>
        </p:spPr>
      </p:pic>
      <p:grpSp>
        <p:nvGrpSpPr>
          <p:cNvPr id="740" name="Google Shape;740;p63"/>
          <p:cNvGrpSpPr/>
          <p:nvPr/>
        </p:nvGrpSpPr>
        <p:grpSpPr>
          <a:xfrm>
            <a:off x="76200" y="6231700"/>
            <a:ext cx="1138500" cy="540600"/>
            <a:chOff x="0" y="6317500"/>
            <a:chExt cx="1138500" cy="540600"/>
          </a:xfrm>
        </p:grpSpPr>
        <p:sp>
          <p:nvSpPr>
            <p:cNvPr id="741" name="Google Shape;741;p63"/>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63"/>
            <p:cNvPicPr preferRelativeResize="0"/>
            <p:nvPr/>
          </p:nvPicPr>
          <p:blipFill>
            <a:blip r:embed="rId7">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4"/>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Blockchain impact on Accounting</a:t>
            </a:r>
            <a:endParaRPr sz="3200">
              <a:solidFill>
                <a:srgbClr val="000000"/>
              </a:solidFill>
              <a:latin typeface="Montserrat"/>
              <a:ea typeface="Montserrat"/>
              <a:cs typeface="Montserrat"/>
              <a:sym typeface="Montserrat"/>
            </a:endParaRPr>
          </a:p>
        </p:txBody>
      </p:sp>
      <p:sp>
        <p:nvSpPr>
          <p:cNvPr id="749" name="Google Shape;749;p64"/>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16</a:t>
            </a:fld>
            <a:endParaRPr>
              <a:latin typeface="Montserrat"/>
              <a:ea typeface="Montserrat"/>
              <a:cs typeface="Montserrat"/>
              <a:sym typeface="Montserrat"/>
            </a:endParaRPr>
          </a:p>
        </p:txBody>
      </p:sp>
      <p:sp>
        <p:nvSpPr>
          <p:cNvPr id="750" name="Google Shape;750;p64"/>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751" name="Google Shape;751;p64"/>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752" name="Google Shape;752;p64"/>
          <p:cNvGrpSpPr/>
          <p:nvPr/>
        </p:nvGrpSpPr>
        <p:grpSpPr>
          <a:xfrm>
            <a:off x="76200" y="6231700"/>
            <a:ext cx="1138500" cy="540600"/>
            <a:chOff x="0" y="6317500"/>
            <a:chExt cx="1138500" cy="540600"/>
          </a:xfrm>
        </p:grpSpPr>
        <p:sp>
          <p:nvSpPr>
            <p:cNvPr id="753" name="Google Shape;753;p64"/>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64"/>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755" name="Google Shape;755;p64"/>
          <p:cNvSpPr txBox="1"/>
          <p:nvPr/>
        </p:nvSpPr>
        <p:spPr>
          <a:xfrm>
            <a:off x="3722350" y="4270550"/>
            <a:ext cx="2318100" cy="8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accent2"/>
                </a:solidFill>
                <a:latin typeface="Montserrat"/>
                <a:ea typeface="Montserrat"/>
                <a:cs typeface="Montserrat"/>
                <a:sym typeface="Montserrat"/>
              </a:rPr>
              <a:t>Digitized</a:t>
            </a:r>
            <a:endParaRPr sz="1800" b="1">
              <a:solidFill>
                <a:schemeClr val="accent2"/>
              </a:solidFill>
              <a:latin typeface="Montserrat"/>
              <a:ea typeface="Montserrat"/>
              <a:cs typeface="Montserrat"/>
              <a:sym typeface="Montserrat"/>
            </a:endParaRPr>
          </a:p>
          <a:p>
            <a:pPr marL="0" lvl="0" indent="0" algn="l" rtl="0">
              <a:spcBef>
                <a:spcPts val="0"/>
              </a:spcBef>
              <a:spcAft>
                <a:spcPts val="0"/>
              </a:spcAft>
              <a:buNone/>
            </a:pPr>
            <a:r>
              <a:rPr lang="en-US" sz="1800" b="1">
                <a:solidFill>
                  <a:schemeClr val="accent2"/>
                </a:solidFill>
                <a:latin typeface="Montserrat"/>
                <a:ea typeface="Montserrat"/>
                <a:cs typeface="Montserrat"/>
                <a:sym typeface="Montserrat"/>
              </a:rPr>
              <a:t>Value</a:t>
            </a:r>
            <a:endParaRPr sz="1800" b="1">
              <a:solidFill>
                <a:schemeClr val="accent2"/>
              </a:solidFill>
              <a:latin typeface="Montserrat"/>
              <a:ea typeface="Montserrat"/>
              <a:cs typeface="Montserrat"/>
              <a:sym typeface="Montserrat"/>
            </a:endParaRPr>
          </a:p>
        </p:txBody>
      </p:sp>
      <p:pic>
        <p:nvPicPr>
          <p:cNvPr id="756" name="Google Shape;756;p64"/>
          <p:cNvPicPr preferRelativeResize="0"/>
          <p:nvPr/>
        </p:nvPicPr>
        <p:blipFill>
          <a:blip r:embed="rId4">
            <a:alphaModFix/>
          </a:blip>
          <a:stretch>
            <a:fillRect/>
          </a:stretch>
        </p:blipFill>
        <p:spPr>
          <a:xfrm>
            <a:off x="2592425" y="4228463"/>
            <a:ext cx="881713" cy="881713"/>
          </a:xfrm>
          <a:prstGeom prst="rect">
            <a:avLst/>
          </a:prstGeom>
          <a:noFill/>
          <a:ln>
            <a:noFill/>
          </a:ln>
        </p:spPr>
      </p:pic>
      <p:sp>
        <p:nvSpPr>
          <p:cNvPr id="757" name="Google Shape;757;p64"/>
          <p:cNvSpPr txBox="1"/>
          <p:nvPr/>
        </p:nvSpPr>
        <p:spPr>
          <a:xfrm>
            <a:off x="3722401" y="2542675"/>
            <a:ext cx="23181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accent2"/>
                </a:solidFill>
                <a:latin typeface="Montserrat"/>
                <a:ea typeface="Montserrat"/>
                <a:cs typeface="Montserrat"/>
                <a:sym typeface="Montserrat"/>
              </a:rPr>
              <a:t>Shared Infrastructure</a:t>
            </a:r>
            <a:endParaRPr sz="1800"/>
          </a:p>
        </p:txBody>
      </p:sp>
      <p:pic>
        <p:nvPicPr>
          <p:cNvPr id="758" name="Google Shape;758;p64"/>
          <p:cNvPicPr preferRelativeResize="0"/>
          <p:nvPr/>
        </p:nvPicPr>
        <p:blipFill>
          <a:blip r:embed="rId5">
            <a:alphaModFix/>
          </a:blip>
          <a:stretch>
            <a:fillRect/>
          </a:stretch>
        </p:blipFill>
        <p:spPr>
          <a:xfrm>
            <a:off x="2656097" y="2395275"/>
            <a:ext cx="881725" cy="881725"/>
          </a:xfrm>
          <a:prstGeom prst="rect">
            <a:avLst/>
          </a:prstGeom>
          <a:noFill/>
          <a:ln>
            <a:noFill/>
          </a:ln>
        </p:spPr>
      </p:pic>
      <p:pic>
        <p:nvPicPr>
          <p:cNvPr id="759" name="Google Shape;759;p64"/>
          <p:cNvPicPr preferRelativeResize="0"/>
          <p:nvPr/>
        </p:nvPicPr>
        <p:blipFill>
          <a:blip r:embed="rId6">
            <a:alphaModFix/>
          </a:blip>
          <a:stretch>
            <a:fillRect/>
          </a:stretch>
        </p:blipFill>
        <p:spPr>
          <a:xfrm>
            <a:off x="6560000" y="4270517"/>
            <a:ext cx="881725" cy="881725"/>
          </a:xfrm>
          <a:prstGeom prst="rect">
            <a:avLst/>
          </a:prstGeom>
          <a:noFill/>
          <a:ln>
            <a:noFill/>
          </a:ln>
        </p:spPr>
      </p:pic>
      <p:pic>
        <p:nvPicPr>
          <p:cNvPr id="760" name="Google Shape;760;p64"/>
          <p:cNvPicPr preferRelativeResize="0"/>
          <p:nvPr/>
        </p:nvPicPr>
        <p:blipFill>
          <a:blip r:embed="rId7">
            <a:alphaModFix/>
          </a:blip>
          <a:stretch>
            <a:fillRect/>
          </a:stretch>
        </p:blipFill>
        <p:spPr>
          <a:xfrm>
            <a:off x="6560001" y="2395275"/>
            <a:ext cx="881725" cy="881725"/>
          </a:xfrm>
          <a:prstGeom prst="rect">
            <a:avLst/>
          </a:prstGeom>
          <a:noFill/>
          <a:ln>
            <a:noFill/>
          </a:ln>
        </p:spPr>
      </p:pic>
      <p:sp>
        <p:nvSpPr>
          <p:cNvPr id="761" name="Google Shape;761;p64"/>
          <p:cNvSpPr txBox="1"/>
          <p:nvPr/>
        </p:nvSpPr>
        <p:spPr>
          <a:xfrm>
            <a:off x="7708420" y="2558938"/>
            <a:ext cx="17127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accent2"/>
                </a:solidFill>
                <a:latin typeface="Montserrat"/>
                <a:ea typeface="Montserrat"/>
                <a:cs typeface="Montserrat"/>
                <a:sym typeface="Montserrat"/>
              </a:rPr>
              <a:t>Value is the Record</a:t>
            </a:r>
            <a:endParaRPr sz="1800"/>
          </a:p>
        </p:txBody>
      </p:sp>
      <p:sp>
        <p:nvSpPr>
          <p:cNvPr id="762" name="Google Shape;762;p64"/>
          <p:cNvSpPr txBox="1"/>
          <p:nvPr/>
        </p:nvSpPr>
        <p:spPr>
          <a:xfrm>
            <a:off x="7708425" y="4270550"/>
            <a:ext cx="1712700" cy="8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accent2"/>
                </a:solidFill>
                <a:latin typeface="Montserrat"/>
                <a:ea typeface="Montserrat"/>
                <a:cs typeface="Montserrat"/>
                <a:sym typeface="Montserrat"/>
              </a:rPr>
              <a:t>Capital Structuring</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5"/>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Balanc3 Software</a:t>
            </a:r>
            <a:endParaRPr sz="3200">
              <a:solidFill>
                <a:srgbClr val="000000"/>
              </a:solidFill>
              <a:latin typeface="Montserrat"/>
              <a:ea typeface="Montserrat"/>
              <a:cs typeface="Montserrat"/>
              <a:sym typeface="Montserrat"/>
            </a:endParaRPr>
          </a:p>
        </p:txBody>
      </p:sp>
      <p:sp>
        <p:nvSpPr>
          <p:cNvPr id="769" name="Google Shape;769;p65"/>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17</a:t>
            </a:fld>
            <a:endParaRPr>
              <a:latin typeface="Montserrat"/>
              <a:ea typeface="Montserrat"/>
              <a:cs typeface="Montserrat"/>
              <a:sym typeface="Montserrat"/>
            </a:endParaRPr>
          </a:p>
        </p:txBody>
      </p:sp>
      <p:sp>
        <p:nvSpPr>
          <p:cNvPr id="770" name="Google Shape;770;p65"/>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771" name="Google Shape;771;p65"/>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772" name="Google Shape;772;p65"/>
          <p:cNvGrpSpPr/>
          <p:nvPr/>
        </p:nvGrpSpPr>
        <p:grpSpPr>
          <a:xfrm>
            <a:off x="76200" y="6231700"/>
            <a:ext cx="1138500" cy="540600"/>
            <a:chOff x="0" y="6317500"/>
            <a:chExt cx="1138500" cy="540600"/>
          </a:xfrm>
        </p:grpSpPr>
        <p:sp>
          <p:nvSpPr>
            <p:cNvPr id="773" name="Google Shape;773;p65"/>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4" name="Google Shape;774;p65"/>
            <p:cNvPicPr preferRelativeResize="0"/>
            <p:nvPr/>
          </p:nvPicPr>
          <p:blipFill>
            <a:blip r:embed="rId3">
              <a:alphaModFix/>
            </a:blip>
            <a:stretch>
              <a:fillRect/>
            </a:stretch>
          </p:blipFill>
          <p:spPr>
            <a:xfrm>
              <a:off x="0" y="6374075"/>
              <a:ext cx="634894" cy="407725"/>
            </a:xfrm>
            <a:prstGeom prst="rect">
              <a:avLst/>
            </a:prstGeom>
            <a:noFill/>
            <a:ln>
              <a:noFill/>
            </a:ln>
          </p:spPr>
        </p:pic>
      </p:grpSp>
      <p:pic>
        <p:nvPicPr>
          <p:cNvPr id="775" name="Google Shape;775;p65"/>
          <p:cNvPicPr preferRelativeResize="0"/>
          <p:nvPr/>
        </p:nvPicPr>
        <p:blipFill>
          <a:blip r:embed="rId4">
            <a:alphaModFix/>
          </a:blip>
          <a:stretch>
            <a:fillRect/>
          </a:stretch>
        </p:blipFill>
        <p:spPr>
          <a:xfrm>
            <a:off x="1625367" y="973967"/>
            <a:ext cx="8941277" cy="5588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6"/>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Accounting Blockchain Coalition</a:t>
            </a:r>
            <a:endParaRPr sz="3200">
              <a:solidFill>
                <a:srgbClr val="000000"/>
              </a:solidFill>
              <a:latin typeface="Montserrat"/>
              <a:ea typeface="Montserrat"/>
              <a:cs typeface="Montserrat"/>
              <a:sym typeface="Montserrat"/>
            </a:endParaRPr>
          </a:p>
        </p:txBody>
      </p:sp>
      <p:sp>
        <p:nvSpPr>
          <p:cNvPr id="782" name="Google Shape;782;p66"/>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18</a:t>
            </a:fld>
            <a:endParaRPr>
              <a:latin typeface="Montserrat"/>
              <a:ea typeface="Montserrat"/>
              <a:cs typeface="Montserrat"/>
              <a:sym typeface="Montserrat"/>
            </a:endParaRPr>
          </a:p>
        </p:txBody>
      </p:sp>
      <p:sp>
        <p:nvSpPr>
          <p:cNvPr id="783" name="Google Shape;783;p66"/>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Art of the Possible</a:t>
            </a:r>
            <a:endParaRPr sz="2000">
              <a:latin typeface="Montserrat"/>
              <a:ea typeface="Montserrat"/>
              <a:cs typeface="Montserrat"/>
              <a:sym typeface="Montserrat"/>
            </a:endParaRPr>
          </a:p>
        </p:txBody>
      </p:sp>
      <p:sp>
        <p:nvSpPr>
          <p:cNvPr id="784" name="Google Shape;784;p66"/>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785" name="Google Shape;785;p66"/>
          <p:cNvGrpSpPr/>
          <p:nvPr/>
        </p:nvGrpSpPr>
        <p:grpSpPr>
          <a:xfrm>
            <a:off x="76200" y="6231700"/>
            <a:ext cx="1138500" cy="540600"/>
            <a:chOff x="0" y="6317500"/>
            <a:chExt cx="1138500" cy="540600"/>
          </a:xfrm>
        </p:grpSpPr>
        <p:sp>
          <p:nvSpPr>
            <p:cNvPr id="786" name="Google Shape;786;p66"/>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7" name="Google Shape;787;p66"/>
            <p:cNvPicPr preferRelativeResize="0"/>
            <p:nvPr/>
          </p:nvPicPr>
          <p:blipFill>
            <a:blip r:embed="rId3">
              <a:alphaModFix/>
            </a:blip>
            <a:stretch>
              <a:fillRect/>
            </a:stretch>
          </p:blipFill>
          <p:spPr>
            <a:xfrm>
              <a:off x="0" y="6374075"/>
              <a:ext cx="634894" cy="407725"/>
            </a:xfrm>
            <a:prstGeom prst="rect">
              <a:avLst/>
            </a:prstGeom>
            <a:noFill/>
            <a:ln>
              <a:noFill/>
            </a:ln>
          </p:spPr>
        </p:pic>
      </p:grpSp>
      <p:pic>
        <p:nvPicPr>
          <p:cNvPr id="788" name="Google Shape;788;p66" descr="https://www.balanc3.net/static/media/abc-logo.6a88ba0a.png"/>
          <p:cNvPicPr preferRelativeResize="0"/>
          <p:nvPr/>
        </p:nvPicPr>
        <p:blipFill rotWithShape="1">
          <a:blip r:embed="rId4">
            <a:alphaModFix/>
          </a:blip>
          <a:srcRect/>
          <a:stretch/>
        </p:blipFill>
        <p:spPr>
          <a:xfrm>
            <a:off x="936775" y="1765008"/>
            <a:ext cx="3855500" cy="3855467"/>
          </a:xfrm>
          <a:prstGeom prst="rect">
            <a:avLst/>
          </a:prstGeom>
          <a:noFill/>
          <a:ln>
            <a:noFill/>
          </a:ln>
        </p:spPr>
      </p:pic>
      <p:sp>
        <p:nvSpPr>
          <p:cNvPr id="789" name="Google Shape;789;p66"/>
          <p:cNvSpPr txBox="1"/>
          <p:nvPr/>
        </p:nvSpPr>
        <p:spPr>
          <a:xfrm>
            <a:off x="6046725" y="2398833"/>
            <a:ext cx="4415700" cy="282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solidFill>
                  <a:srgbClr val="404040"/>
                </a:solidFill>
                <a:latin typeface="Roboto"/>
                <a:ea typeface="Roboto"/>
                <a:cs typeface="Roboto"/>
                <a:sym typeface="Roboto"/>
              </a:rPr>
              <a:t>Largest group of Accounting Firms, Law Firms, Universities, Technology Companies, and Crypto Startups addressing industry wide accounting issues</a:t>
            </a:r>
            <a:endParaRPr sz="2400" b="1">
              <a:solidFill>
                <a:srgbClr val="40404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3"/>
        <p:cNvGrpSpPr/>
        <p:nvPr/>
      </p:nvGrpSpPr>
      <p:grpSpPr>
        <a:xfrm>
          <a:off x="0" y="0"/>
          <a:ext cx="0" cy="0"/>
          <a:chOff x="0" y="0"/>
          <a:chExt cx="0" cy="0"/>
        </a:xfrm>
      </p:grpSpPr>
      <p:sp>
        <p:nvSpPr>
          <p:cNvPr id="794" name="Google Shape;794;p67"/>
          <p:cNvSpPr txBox="1">
            <a:spLocks noGrp="1"/>
          </p:cNvSpPr>
          <p:nvPr>
            <p:ph type="body" idx="1"/>
          </p:nvPr>
        </p:nvSpPr>
        <p:spPr>
          <a:xfrm>
            <a:off x="495500" y="4604900"/>
            <a:ext cx="7079700" cy="17949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endParaRPr sz="3200">
              <a:latin typeface="Montserrat"/>
              <a:ea typeface="Montserrat"/>
              <a:cs typeface="Montserrat"/>
              <a:sym typeface="Montserrat"/>
            </a:endParaRPr>
          </a:p>
          <a:p>
            <a:pPr marL="0" lvl="0" indent="0" algn="l" rtl="0">
              <a:lnSpc>
                <a:spcPct val="100000"/>
              </a:lnSpc>
              <a:spcBef>
                <a:spcPts val="0"/>
              </a:spcBef>
              <a:spcAft>
                <a:spcPts val="0"/>
              </a:spcAft>
              <a:buNone/>
            </a:pPr>
            <a:r>
              <a:rPr lang="en-US">
                <a:latin typeface="Montserrat"/>
                <a:ea typeface="Montserrat"/>
                <a:cs typeface="Montserrat"/>
                <a:sym typeface="Montserrat"/>
              </a:rPr>
              <a:t>Griffin Anderson </a:t>
            </a:r>
            <a:endParaRPr>
              <a:latin typeface="Montserrat"/>
              <a:ea typeface="Montserrat"/>
              <a:cs typeface="Montserrat"/>
              <a:sym typeface="Montserrat"/>
            </a:endParaRPr>
          </a:p>
          <a:p>
            <a:pPr marL="0" lvl="0" indent="0" algn="l" rtl="0">
              <a:lnSpc>
                <a:spcPct val="100000"/>
              </a:lnSpc>
              <a:spcBef>
                <a:spcPts val="0"/>
              </a:spcBef>
              <a:spcAft>
                <a:spcPts val="0"/>
              </a:spcAft>
              <a:buNone/>
            </a:pPr>
            <a:r>
              <a:rPr lang="en-US" sz="1900" i="1">
                <a:solidFill>
                  <a:srgbClr val="555661"/>
                </a:solidFill>
                <a:uFill>
                  <a:noFill/>
                </a:uFill>
                <a:latin typeface="Montserrat"/>
                <a:ea typeface="Montserrat"/>
                <a:cs typeface="Montserrat"/>
                <a:sym typeface="Montserrat"/>
                <a:hlinkClick r:id="rId3"/>
              </a:rPr>
              <a:t>griffin.anderson@consensys.net</a:t>
            </a:r>
            <a:endParaRPr sz="1900" i="1">
              <a:solidFill>
                <a:srgbClr val="555661"/>
              </a:solidFill>
              <a:latin typeface="Montserrat"/>
              <a:ea typeface="Montserrat"/>
              <a:cs typeface="Montserrat"/>
              <a:sym typeface="Montserrat"/>
            </a:endParaRPr>
          </a:p>
          <a:p>
            <a:pPr marL="0" lvl="0" indent="0" algn="l" rtl="0">
              <a:lnSpc>
                <a:spcPct val="100000"/>
              </a:lnSpc>
              <a:spcBef>
                <a:spcPts val="0"/>
              </a:spcBef>
              <a:spcAft>
                <a:spcPts val="0"/>
              </a:spcAft>
              <a:buNone/>
            </a:pPr>
            <a:endParaRPr i="1">
              <a:solidFill>
                <a:srgbClr val="55566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500"/>
              <a:buFont typeface="Arial"/>
              <a:buNone/>
            </a:pPr>
            <a:endParaRPr sz="3200" i="1">
              <a:latin typeface="Montserrat"/>
              <a:ea typeface="Montserrat"/>
              <a:cs typeface="Montserrat"/>
              <a:sym typeface="Montserrat"/>
            </a:endParaRPr>
          </a:p>
          <a:p>
            <a:pPr marL="0" lvl="0" indent="0" algn="l" rtl="0">
              <a:lnSpc>
                <a:spcPct val="100000"/>
              </a:lnSpc>
              <a:spcBef>
                <a:spcPts val="0"/>
              </a:spcBef>
              <a:spcAft>
                <a:spcPts val="0"/>
              </a:spcAft>
              <a:buNone/>
            </a:pPr>
            <a:endParaRPr sz="3200" i="1">
              <a:latin typeface="Montserrat"/>
              <a:ea typeface="Montserrat"/>
              <a:cs typeface="Montserrat"/>
              <a:sym typeface="Montserrat"/>
            </a:endParaRPr>
          </a:p>
        </p:txBody>
      </p:sp>
      <p:sp>
        <p:nvSpPr>
          <p:cNvPr id="795" name="Google Shape;795;p67"/>
          <p:cNvSpPr/>
          <p:nvPr/>
        </p:nvSpPr>
        <p:spPr>
          <a:xfrm rot="10800000">
            <a:off x="0" y="-14200"/>
            <a:ext cx="12192000" cy="6858000"/>
          </a:xfrm>
          <a:prstGeom prst="rtTriangle">
            <a:avLst/>
          </a:prstGeom>
          <a:solidFill>
            <a:srgbClr val="0E348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p6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797" name="Google Shape;797;p67"/>
          <p:cNvPicPr preferRelativeResize="0"/>
          <p:nvPr/>
        </p:nvPicPr>
        <p:blipFill>
          <a:blip r:embed="rId4">
            <a:alphaModFix/>
          </a:blip>
          <a:stretch>
            <a:fillRect/>
          </a:stretch>
        </p:blipFill>
        <p:spPr>
          <a:xfrm>
            <a:off x="8406229" y="335500"/>
            <a:ext cx="3527138" cy="524800"/>
          </a:xfrm>
          <a:prstGeom prst="rect">
            <a:avLst/>
          </a:prstGeom>
          <a:noFill/>
          <a:ln>
            <a:noFill/>
          </a:ln>
        </p:spPr>
      </p:pic>
      <p:grpSp>
        <p:nvGrpSpPr>
          <p:cNvPr id="798" name="Google Shape;798;p67"/>
          <p:cNvGrpSpPr/>
          <p:nvPr/>
        </p:nvGrpSpPr>
        <p:grpSpPr>
          <a:xfrm>
            <a:off x="8072900" y="1109575"/>
            <a:ext cx="4201603" cy="922777"/>
            <a:chOff x="5973670" y="844481"/>
            <a:chExt cx="3429600" cy="692100"/>
          </a:xfrm>
        </p:grpSpPr>
        <p:sp>
          <p:nvSpPr>
            <p:cNvPr id="799" name="Google Shape;799;p67"/>
            <p:cNvSpPr txBox="1"/>
            <p:nvPr/>
          </p:nvSpPr>
          <p:spPr>
            <a:xfrm>
              <a:off x="5973670" y="844481"/>
              <a:ext cx="3429600" cy="692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solidFill>
                    <a:srgbClr val="FFFFFF"/>
                  </a:solidFill>
                  <a:latin typeface="Open Sans Light"/>
                  <a:ea typeface="Open Sans Light"/>
                  <a:cs typeface="Open Sans Light"/>
                  <a:sym typeface="Open Sans Light"/>
                </a:rPr>
                <a:t>A</a:t>
              </a:r>
              <a:r>
                <a:rPr lang="en-US" sz="2700">
                  <a:solidFill>
                    <a:srgbClr val="FFFFFF"/>
                  </a:solidFill>
                  <a:latin typeface="Open Sans Light"/>
                  <a:ea typeface="Open Sans Light"/>
                  <a:cs typeface="Open Sans Light"/>
                  <a:sym typeface="Open Sans Light"/>
                </a:rPr>
                <a:t>					</a:t>
              </a:r>
              <a:r>
                <a:rPr lang="en-US" sz="2400">
                  <a:solidFill>
                    <a:srgbClr val="FFFFFF"/>
                  </a:solidFill>
                  <a:latin typeface="Open Sans Light"/>
                  <a:ea typeface="Open Sans Light"/>
                  <a:cs typeface="Open Sans Light"/>
                  <a:sym typeface="Open Sans Light"/>
                </a:rPr>
                <a:t>Formation</a:t>
              </a:r>
              <a:r>
                <a:rPr lang="en-US" sz="2700">
                  <a:solidFill>
                    <a:srgbClr val="FFFFFF"/>
                  </a:solidFill>
                  <a:latin typeface="Open Sans Light"/>
                  <a:ea typeface="Open Sans Light"/>
                  <a:cs typeface="Open Sans Light"/>
                  <a:sym typeface="Open Sans Light"/>
                </a:rPr>
                <a:t> </a:t>
              </a:r>
              <a:endParaRPr sz="2700">
                <a:solidFill>
                  <a:srgbClr val="FFFFFF"/>
                </a:solidFill>
                <a:latin typeface="Open Sans Light"/>
                <a:ea typeface="Open Sans Light"/>
                <a:cs typeface="Open Sans Light"/>
                <a:sym typeface="Open Sans Light"/>
              </a:endParaRPr>
            </a:p>
          </p:txBody>
        </p:sp>
        <p:pic>
          <p:nvPicPr>
            <p:cNvPr id="800" name="Google Shape;800;p67" descr="logo-full-h-white.png"/>
            <p:cNvPicPr preferRelativeResize="0"/>
            <p:nvPr/>
          </p:nvPicPr>
          <p:blipFill rotWithShape="1">
            <a:blip r:embed="rId5">
              <a:alphaModFix/>
            </a:blip>
            <a:srcRect t="80427" b="-1"/>
            <a:stretch/>
          </p:blipFill>
          <p:spPr>
            <a:xfrm>
              <a:off x="6307077" y="960203"/>
              <a:ext cx="1499400" cy="232500"/>
            </a:xfrm>
            <a:prstGeom prst="rect">
              <a:avLst/>
            </a:prstGeom>
            <a:noFill/>
            <a:ln>
              <a:noFill/>
            </a:ln>
          </p:spPr>
        </p:pic>
      </p:grpSp>
      <p:sp>
        <p:nvSpPr>
          <p:cNvPr id="801" name="Google Shape;801;p67"/>
          <p:cNvSpPr txBox="1"/>
          <p:nvPr/>
        </p:nvSpPr>
        <p:spPr>
          <a:xfrm>
            <a:off x="10714100" y="6550767"/>
            <a:ext cx="2415900" cy="65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100">
                <a:solidFill>
                  <a:srgbClr val="B7B7B7"/>
                </a:solidFill>
                <a:latin typeface="Roboto"/>
                <a:ea typeface="Roboto"/>
                <a:cs typeface="Roboto"/>
                <a:sym typeface="Roboto"/>
              </a:rPr>
              <a:t>© 2017 BALANC3</a:t>
            </a:r>
            <a:endParaRPr sz="1100">
              <a:solidFill>
                <a:srgbClr val="B7B7B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smtClean="0">
                <a:solidFill>
                  <a:schemeClr val="dk2"/>
                </a:solidFill>
                <a:latin typeface="Montserrat"/>
                <a:ea typeface="Montserrat"/>
                <a:cs typeface="Montserrat"/>
                <a:sym typeface="Montserrat"/>
              </a:rPr>
              <a:t>What’s Cryptography Anyway?</a:t>
            </a:r>
            <a:endParaRPr sz="3200" dirty="0">
              <a:solidFill>
                <a:srgbClr val="000000"/>
              </a:solidFill>
              <a:latin typeface="Montserrat"/>
              <a:ea typeface="Montserrat"/>
              <a:cs typeface="Montserrat"/>
              <a:sym typeface="Montserrat"/>
            </a:endParaRPr>
          </a:p>
        </p:txBody>
      </p:sp>
      <p:sp>
        <p:nvSpPr>
          <p:cNvPr id="324" name="Google Shape;324;p50"/>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2</a:t>
            </a:fld>
            <a:endParaRPr>
              <a:latin typeface="Montserrat"/>
              <a:ea typeface="Montserrat"/>
              <a:cs typeface="Montserrat"/>
              <a:sym typeface="Montserrat"/>
            </a:endParaRPr>
          </a:p>
        </p:txBody>
      </p:sp>
      <p:sp>
        <p:nvSpPr>
          <p:cNvPr id="325" name="Google Shape;325;p50"/>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smtClean="0">
                <a:latin typeface="Montserrat"/>
                <a:ea typeface="Montserrat"/>
                <a:cs typeface="Montserrat"/>
                <a:sym typeface="Montserrat"/>
              </a:rPr>
              <a:t>Cryptography 101</a:t>
            </a:r>
            <a:endParaRPr sz="2000" dirty="0">
              <a:latin typeface="Montserrat"/>
              <a:ea typeface="Montserrat"/>
              <a:cs typeface="Montserrat"/>
              <a:sym typeface="Montserrat"/>
            </a:endParaRPr>
          </a:p>
        </p:txBody>
      </p:sp>
      <p:sp>
        <p:nvSpPr>
          <p:cNvPr id="326" name="Google Shape;326;p50"/>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30" name="Google Shape;330;p50"/>
          <p:cNvSpPr txBox="1"/>
          <p:nvPr/>
        </p:nvSpPr>
        <p:spPr>
          <a:xfrm>
            <a:off x="237000" y="1747109"/>
            <a:ext cx="11775300" cy="4006853"/>
          </a:xfrm>
          <a:prstGeom prst="rect">
            <a:avLst/>
          </a:prstGeom>
          <a:noFill/>
          <a:ln>
            <a:noFill/>
          </a:ln>
        </p:spPr>
        <p:txBody>
          <a:bodyPr spcFirstLastPara="1" wrap="square" lIns="91425" tIns="91425" rIns="91425" bIns="91425" numCol="1" anchor="ctr" anchorCtr="0">
            <a:noAutofit/>
          </a:bodyPr>
          <a:lstStyle/>
          <a:p>
            <a:pPr lvl="0" algn="just"/>
            <a:r>
              <a:rPr lang="en-US" sz="2400" dirty="0">
                <a:solidFill>
                  <a:srgbClr val="3F3F3F"/>
                </a:solidFill>
                <a:latin typeface="Montserrat"/>
                <a:ea typeface="Montserrat"/>
                <a:cs typeface="Montserrat"/>
                <a:sym typeface="Montserrat"/>
              </a:rPr>
              <a:t>Cryptography involves creating written or generated codes that allow information to be kept secret. </a:t>
            </a:r>
            <a:endParaRPr lang="en-US" sz="2400" dirty="0" smtClean="0">
              <a:solidFill>
                <a:srgbClr val="3F3F3F"/>
              </a:solidFill>
              <a:latin typeface="Montserrat"/>
              <a:ea typeface="Montserrat"/>
              <a:cs typeface="Montserrat"/>
              <a:sym typeface="Montserrat"/>
            </a:endParaRPr>
          </a:p>
          <a:p>
            <a:pPr lvl="0" algn="just"/>
            <a:endParaRPr lang="en-US" sz="2400" dirty="0">
              <a:solidFill>
                <a:srgbClr val="3F3F3F"/>
              </a:solidFill>
              <a:latin typeface="Montserrat"/>
              <a:ea typeface="Montserrat"/>
              <a:cs typeface="Montserrat"/>
              <a:sym typeface="Montserrat"/>
            </a:endParaRPr>
          </a:p>
          <a:p>
            <a:pPr lvl="0" algn="just"/>
            <a:r>
              <a:rPr lang="en-US" sz="2400" dirty="0" smtClean="0">
                <a:solidFill>
                  <a:srgbClr val="3F3F3F"/>
                </a:solidFill>
                <a:latin typeface="Montserrat"/>
                <a:ea typeface="Montserrat"/>
                <a:cs typeface="Montserrat"/>
                <a:sym typeface="Montserrat"/>
              </a:rPr>
              <a:t>Cryptography </a:t>
            </a:r>
            <a:r>
              <a:rPr lang="en-US" sz="2400" dirty="0">
                <a:solidFill>
                  <a:srgbClr val="3F3F3F"/>
                </a:solidFill>
                <a:latin typeface="Montserrat"/>
                <a:ea typeface="Montserrat"/>
                <a:cs typeface="Montserrat"/>
                <a:sym typeface="Montserrat"/>
              </a:rPr>
              <a:t>converts data into a format that is unreadable for an unauthorized user, allowing it to be transmitted without unauthorized entities decoding it back into a readable format, thus compromising the data</a:t>
            </a:r>
            <a:r>
              <a:rPr lang="en-US" sz="2400" dirty="0" smtClean="0">
                <a:solidFill>
                  <a:srgbClr val="3F3F3F"/>
                </a:solidFill>
                <a:latin typeface="Montserrat"/>
                <a:ea typeface="Montserrat"/>
                <a:cs typeface="Montserrat"/>
                <a:sym typeface="Montserrat"/>
              </a:rPr>
              <a:t>.</a:t>
            </a:r>
          </a:p>
          <a:p>
            <a:pPr lvl="0" algn="just"/>
            <a:endParaRPr lang="en-US" sz="2400" dirty="0" smtClean="0">
              <a:solidFill>
                <a:srgbClr val="3F3F3F"/>
              </a:solidFill>
              <a:latin typeface="Montserrat"/>
              <a:ea typeface="Montserrat"/>
              <a:cs typeface="Montserrat"/>
              <a:sym typeface="Montserrat"/>
            </a:endParaRPr>
          </a:p>
          <a:p>
            <a:pPr lvl="0" algn="just"/>
            <a:r>
              <a:rPr lang="en-US" sz="2400" dirty="0">
                <a:solidFill>
                  <a:srgbClr val="3F3F3F"/>
                </a:solidFill>
                <a:latin typeface="Montserrat"/>
                <a:ea typeface="Montserrat"/>
                <a:cs typeface="Montserrat"/>
                <a:sym typeface="Montserrat"/>
              </a:rPr>
              <a:t>In computer science, cryptography refers to secure information and communication techniques derived from mathematical concepts and a set of rule-based calculations called algorithms to transform messages in ways that are hard to decipher.</a:t>
            </a:r>
          </a:p>
          <a:p>
            <a:pPr lvl="0"/>
            <a:endParaRPr lang="en-US" sz="2000" dirty="0">
              <a:solidFill>
                <a:srgbClr val="3F3F3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cxnSp>
        <p:nvCxnSpPr>
          <p:cNvPr id="341" name="Google Shape;341;p51"/>
          <p:cNvCxnSpPr>
            <a:stCxn id="342" idx="6"/>
          </p:cNvCxnSpPr>
          <p:nvPr/>
        </p:nvCxnSpPr>
        <p:spPr>
          <a:xfrm rot="10800000" flipH="1">
            <a:off x="2258900" y="3429450"/>
            <a:ext cx="8775600" cy="12900"/>
          </a:xfrm>
          <a:prstGeom prst="straightConnector1">
            <a:avLst/>
          </a:prstGeom>
          <a:noFill/>
          <a:ln w="38100" cap="flat" cmpd="sng">
            <a:solidFill>
              <a:srgbClr val="3949AB"/>
            </a:solidFill>
            <a:prstDash val="dot"/>
            <a:round/>
            <a:headEnd type="none" w="med" len="med"/>
            <a:tailEnd type="triangle" w="med" len="med"/>
          </a:ln>
        </p:spPr>
      </p:cxnSp>
      <p:sp>
        <p:nvSpPr>
          <p:cNvPr id="343" name="Google Shape;343;p51"/>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Evolution of blockchain protocols</a:t>
            </a:r>
            <a:endParaRPr sz="3200">
              <a:solidFill>
                <a:srgbClr val="000000"/>
              </a:solidFill>
              <a:latin typeface="Montserrat"/>
              <a:ea typeface="Montserrat"/>
              <a:cs typeface="Montserrat"/>
              <a:sym typeface="Montserrat"/>
            </a:endParaRPr>
          </a:p>
        </p:txBody>
      </p:sp>
      <p:sp>
        <p:nvSpPr>
          <p:cNvPr id="344" name="Google Shape;344;p51"/>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3</a:t>
            </a:fld>
            <a:endParaRPr>
              <a:latin typeface="Montserrat"/>
              <a:ea typeface="Montserrat"/>
              <a:cs typeface="Montserrat"/>
              <a:sym typeface="Montserrat"/>
            </a:endParaRPr>
          </a:p>
        </p:txBody>
      </p:sp>
      <p:sp>
        <p:nvSpPr>
          <p:cNvPr id="345" name="Google Shape;345;p51"/>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Disruption 101</a:t>
            </a:r>
            <a:endParaRPr sz="2000">
              <a:latin typeface="Montserrat"/>
              <a:ea typeface="Montserrat"/>
              <a:cs typeface="Montserrat"/>
              <a:sym typeface="Montserrat"/>
            </a:endParaRPr>
          </a:p>
        </p:txBody>
      </p:sp>
      <p:sp>
        <p:nvSpPr>
          <p:cNvPr id="346" name="Google Shape;346;p51"/>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47" name="Google Shape;347;p51"/>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From crypto-currencies to sophisticated business logics enabled by “smart contracts”</a:t>
            </a:r>
            <a:endParaRPr sz="2000">
              <a:solidFill>
                <a:srgbClr val="3F3F3F"/>
              </a:solidFill>
              <a:latin typeface="Montserrat"/>
              <a:ea typeface="Montserrat"/>
              <a:cs typeface="Montserrat"/>
              <a:sym typeface="Montserrat"/>
            </a:endParaRPr>
          </a:p>
          <a:p>
            <a:pPr marL="0" lvl="0" indent="0" algn="l" rtl="0">
              <a:spcBef>
                <a:spcPts val="0"/>
              </a:spcBef>
              <a:spcAft>
                <a:spcPts val="0"/>
              </a:spcAft>
              <a:buNone/>
            </a:pPr>
            <a:endParaRPr sz="1600">
              <a:solidFill>
                <a:srgbClr val="3F3F3F"/>
              </a:solidFill>
              <a:latin typeface="Montserrat"/>
              <a:ea typeface="Montserrat"/>
              <a:cs typeface="Montserrat"/>
              <a:sym typeface="Montserrat"/>
            </a:endParaRPr>
          </a:p>
        </p:txBody>
      </p:sp>
      <p:pic>
        <p:nvPicPr>
          <p:cNvPr id="348" name="Google Shape;348;p51"/>
          <p:cNvPicPr preferRelativeResize="0"/>
          <p:nvPr/>
        </p:nvPicPr>
        <p:blipFill>
          <a:blip r:embed="rId3">
            <a:alphaModFix/>
          </a:blip>
          <a:stretch>
            <a:fillRect/>
          </a:stretch>
        </p:blipFill>
        <p:spPr>
          <a:xfrm>
            <a:off x="1465400" y="3165150"/>
            <a:ext cx="554400" cy="554400"/>
          </a:xfrm>
          <a:prstGeom prst="rect">
            <a:avLst/>
          </a:prstGeom>
          <a:noFill/>
          <a:ln>
            <a:noFill/>
          </a:ln>
        </p:spPr>
      </p:pic>
      <p:sp>
        <p:nvSpPr>
          <p:cNvPr id="342" name="Google Shape;342;p51"/>
          <p:cNvSpPr/>
          <p:nvPr/>
        </p:nvSpPr>
        <p:spPr>
          <a:xfrm>
            <a:off x="1226300" y="2950800"/>
            <a:ext cx="1032600" cy="983100"/>
          </a:xfrm>
          <a:prstGeom prst="ellipse">
            <a:avLst/>
          </a:prstGeom>
          <a:no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1"/>
          <p:cNvSpPr/>
          <p:nvPr/>
        </p:nvSpPr>
        <p:spPr>
          <a:xfrm>
            <a:off x="4906463" y="2950800"/>
            <a:ext cx="1032600" cy="9831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1"/>
          <p:cNvSpPr/>
          <p:nvPr/>
        </p:nvSpPr>
        <p:spPr>
          <a:xfrm>
            <a:off x="8586625" y="2944350"/>
            <a:ext cx="1032600" cy="9831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51"/>
          <p:cNvPicPr preferRelativeResize="0"/>
          <p:nvPr/>
        </p:nvPicPr>
        <p:blipFill>
          <a:blip r:embed="rId4">
            <a:alphaModFix/>
          </a:blip>
          <a:stretch>
            <a:fillRect/>
          </a:stretch>
        </p:blipFill>
        <p:spPr>
          <a:xfrm>
            <a:off x="8825750" y="3158700"/>
            <a:ext cx="554400" cy="554400"/>
          </a:xfrm>
          <a:prstGeom prst="rect">
            <a:avLst/>
          </a:prstGeom>
          <a:noFill/>
          <a:ln>
            <a:noFill/>
          </a:ln>
        </p:spPr>
      </p:pic>
      <p:pic>
        <p:nvPicPr>
          <p:cNvPr id="352" name="Google Shape;352;p51"/>
          <p:cNvPicPr preferRelativeResize="0"/>
          <p:nvPr/>
        </p:nvPicPr>
        <p:blipFill>
          <a:blip r:embed="rId5">
            <a:alphaModFix/>
          </a:blip>
          <a:stretch>
            <a:fillRect/>
          </a:stretch>
        </p:blipFill>
        <p:spPr>
          <a:xfrm>
            <a:off x="5145563" y="3165150"/>
            <a:ext cx="554400" cy="554400"/>
          </a:xfrm>
          <a:prstGeom prst="rect">
            <a:avLst/>
          </a:prstGeom>
          <a:noFill/>
          <a:ln>
            <a:noFill/>
          </a:ln>
        </p:spPr>
      </p:pic>
      <p:sp>
        <p:nvSpPr>
          <p:cNvPr id="353" name="Google Shape;353;p51"/>
          <p:cNvSpPr/>
          <p:nvPr/>
        </p:nvSpPr>
        <p:spPr>
          <a:xfrm>
            <a:off x="323450" y="4098275"/>
            <a:ext cx="2838300" cy="8103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Bitcoin</a:t>
            </a:r>
            <a:endParaRPr sz="1800" b="1">
              <a:solidFill>
                <a:srgbClr val="3949AB"/>
              </a:solidFill>
              <a:latin typeface="Montserrat"/>
              <a:ea typeface="Montserrat"/>
              <a:cs typeface="Montserrat"/>
              <a:sym typeface="Montserrat"/>
            </a:endParaRPr>
          </a:p>
          <a:p>
            <a:pPr marL="0" marR="0" lvl="0" indent="0" algn="ctr" rtl="0">
              <a:lnSpc>
                <a:spcPct val="115000"/>
              </a:lnSpc>
              <a:spcBef>
                <a:spcPts val="0"/>
              </a:spcBef>
              <a:spcAft>
                <a:spcPts val="0"/>
              </a:spcAft>
              <a:buClr>
                <a:srgbClr val="005AA1"/>
              </a:buClr>
              <a:buFont typeface="Quattrocento Sans"/>
              <a:buNone/>
            </a:pPr>
            <a:r>
              <a:rPr lang="en-US">
                <a:solidFill>
                  <a:schemeClr val="dk2"/>
                </a:solidFill>
                <a:latin typeface="Montserrat"/>
                <a:ea typeface="Montserrat"/>
                <a:cs typeface="Montserrat"/>
                <a:sym typeface="Montserrat"/>
              </a:rPr>
              <a:t>Store and transact value (money)</a:t>
            </a:r>
            <a:endParaRPr>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200">
              <a:solidFill>
                <a:srgbClr val="3F3F3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5AA1"/>
              </a:buClr>
              <a:buFont typeface="Quattrocento Sans"/>
              <a:buNone/>
            </a:pPr>
            <a:endParaRPr sz="1200">
              <a:solidFill>
                <a:srgbClr val="3F3F3F"/>
              </a:solidFill>
              <a:latin typeface="Montserrat"/>
              <a:ea typeface="Montserrat"/>
              <a:cs typeface="Montserrat"/>
              <a:sym typeface="Montserrat"/>
            </a:endParaRPr>
          </a:p>
        </p:txBody>
      </p:sp>
      <p:sp>
        <p:nvSpPr>
          <p:cNvPr id="354" name="Google Shape;354;p51"/>
          <p:cNvSpPr/>
          <p:nvPr/>
        </p:nvSpPr>
        <p:spPr>
          <a:xfrm>
            <a:off x="4003625" y="4098275"/>
            <a:ext cx="2838300" cy="8103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Crypto-assets</a:t>
            </a:r>
            <a:endParaRPr sz="1800" b="1">
              <a:solidFill>
                <a:srgbClr val="3949AB"/>
              </a:solidFill>
              <a:latin typeface="Montserrat"/>
              <a:ea typeface="Montserrat"/>
              <a:cs typeface="Montserrat"/>
              <a:sym typeface="Montserrat"/>
            </a:endParaRPr>
          </a:p>
          <a:p>
            <a:pPr marL="0" marR="0" lvl="0" indent="0" algn="ctr" rtl="0">
              <a:lnSpc>
                <a:spcPct val="115000"/>
              </a:lnSpc>
              <a:spcBef>
                <a:spcPts val="0"/>
              </a:spcBef>
              <a:spcAft>
                <a:spcPts val="0"/>
              </a:spcAft>
              <a:buClr>
                <a:srgbClr val="005AA1"/>
              </a:buClr>
              <a:buFont typeface="Quattrocento Sans"/>
              <a:buNone/>
            </a:pPr>
            <a:r>
              <a:rPr lang="en-US">
                <a:solidFill>
                  <a:schemeClr val="dk2"/>
                </a:solidFill>
                <a:latin typeface="Montserrat"/>
                <a:ea typeface="Montserrat"/>
                <a:cs typeface="Montserrat"/>
                <a:sym typeface="Montserrat"/>
              </a:rPr>
              <a:t>Represent and transact other assets (physical or digital)</a:t>
            </a:r>
            <a:endParaRPr sz="1200">
              <a:solidFill>
                <a:srgbClr val="3F3F3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5AA1"/>
              </a:buClr>
              <a:buFont typeface="Quattrocento Sans"/>
              <a:buNone/>
            </a:pPr>
            <a:endParaRPr sz="1200">
              <a:solidFill>
                <a:srgbClr val="3F3F3F"/>
              </a:solidFill>
              <a:latin typeface="Montserrat"/>
              <a:ea typeface="Montserrat"/>
              <a:cs typeface="Montserrat"/>
              <a:sym typeface="Montserrat"/>
            </a:endParaRPr>
          </a:p>
        </p:txBody>
      </p:sp>
      <p:sp>
        <p:nvSpPr>
          <p:cNvPr id="355" name="Google Shape;355;p51"/>
          <p:cNvSpPr/>
          <p:nvPr/>
        </p:nvSpPr>
        <p:spPr>
          <a:xfrm>
            <a:off x="7683800" y="4098275"/>
            <a:ext cx="2838300" cy="8103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Smart contracts</a:t>
            </a:r>
            <a:endParaRPr sz="1800" b="1">
              <a:solidFill>
                <a:srgbClr val="3949AB"/>
              </a:solidFill>
              <a:latin typeface="Montserrat"/>
              <a:ea typeface="Montserrat"/>
              <a:cs typeface="Montserrat"/>
              <a:sym typeface="Montserrat"/>
            </a:endParaRPr>
          </a:p>
          <a:p>
            <a:pPr marL="0" marR="0" lvl="0" indent="0" algn="ctr" rtl="0">
              <a:lnSpc>
                <a:spcPct val="115000"/>
              </a:lnSpc>
              <a:spcBef>
                <a:spcPts val="0"/>
              </a:spcBef>
              <a:spcAft>
                <a:spcPts val="0"/>
              </a:spcAft>
              <a:buClr>
                <a:srgbClr val="005AA1"/>
              </a:buClr>
              <a:buFont typeface="Quattrocento Sans"/>
              <a:buNone/>
            </a:pPr>
            <a:r>
              <a:rPr lang="en-US">
                <a:solidFill>
                  <a:schemeClr val="dk2"/>
                </a:solidFill>
                <a:latin typeface="Montserrat"/>
                <a:ea typeface="Montserrat"/>
                <a:cs typeface="Montserrat"/>
                <a:sym typeface="Montserrat"/>
              </a:rPr>
              <a:t>Describe and execute complex business logics </a:t>
            </a:r>
            <a:endParaRPr>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200">
              <a:solidFill>
                <a:srgbClr val="3F3F3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5AA1"/>
              </a:buClr>
              <a:buFont typeface="Quattrocento Sans"/>
              <a:buNone/>
            </a:pPr>
            <a:endParaRPr sz="1200">
              <a:solidFill>
                <a:srgbClr val="3F3F3F"/>
              </a:solidFill>
              <a:latin typeface="Montserrat"/>
              <a:ea typeface="Montserrat"/>
              <a:cs typeface="Montserrat"/>
              <a:sym typeface="Montserrat"/>
            </a:endParaRPr>
          </a:p>
        </p:txBody>
      </p:sp>
      <p:grpSp>
        <p:nvGrpSpPr>
          <p:cNvPr id="356" name="Google Shape;356;p51"/>
          <p:cNvGrpSpPr/>
          <p:nvPr/>
        </p:nvGrpSpPr>
        <p:grpSpPr>
          <a:xfrm>
            <a:off x="76200" y="6231700"/>
            <a:ext cx="1138500" cy="540600"/>
            <a:chOff x="0" y="6317500"/>
            <a:chExt cx="1138500" cy="540600"/>
          </a:xfrm>
        </p:grpSpPr>
        <p:sp>
          <p:nvSpPr>
            <p:cNvPr id="357" name="Google Shape;357;p51"/>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51"/>
            <p:cNvPicPr preferRelativeResize="0"/>
            <p:nvPr/>
          </p:nvPicPr>
          <p:blipFill>
            <a:blip r:embed="rId6">
              <a:alphaModFix/>
            </a:blip>
            <a:stretch>
              <a:fillRect/>
            </a:stretch>
          </p:blipFill>
          <p:spPr>
            <a:xfrm>
              <a:off x="0" y="6374075"/>
              <a:ext cx="634894" cy="407725"/>
            </a:xfrm>
            <a:prstGeom prst="rect">
              <a:avLst/>
            </a:prstGeom>
            <a:noFill/>
            <a:ln>
              <a:no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What is a blockchain?</a:t>
            </a:r>
            <a:endParaRPr sz="3200">
              <a:solidFill>
                <a:srgbClr val="000000"/>
              </a:solidFill>
              <a:latin typeface="Montserrat"/>
              <a:ea typeface="Montserrat"/>
              <a:cs typeface="Montserrat"/>
              <a:sym typeface="Montserrat"/>
            </a:endParaRPr>
          </a:p>
        </p:txBody>
      </p:sp>
      <p:sp>
        <p:nvSpPr>
          <p:cNvPr id="365" name="Google Shape;365;p52"/>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4</a:t>
            </a:fld>
            <a:endParaRPr>
              <a:latin typeface="Montserrat"/>
              <a:ea typeface="Montserrat"/>
              <a:cs typeface="Montserrat"/>
              <a:sym typeface="Montserrat"/>
            </a:endParaRPr>
          </a:p>
        </p:txBody>
      </p:sp>
      <p:sp>
        <p:nvSpPr>
          <p:cNvPr id="366" name="Google Shape;366;p52"/>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367" name="Google Shape;367;p52"/>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68" name="Google Shape;368;p52"/>
          <p:cNvSpPr/>
          <p:nvPr/>
        </p:nvSpPr>
        <p:spPr>
          <a:xfrm rot="-6784583" flipH="1">
            <a:off x="2764274" y="3114467"/>
            <a:ext cx="1126651" cy="111957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505050"/>
              </a:buClr>
              <a:buFont typeface="Quattrocento Sans"/>
              <a:buNone/>
            </a:pPr>
            <a:endParaRPr sz="2400" b="0" i="0" u="none" strike="noStrike" cap="none">
              <a:solidFill>
                <a:srgbClr val="505050"/>
              </a:solidFill>
              <a:latin typeface="Quattrocento Sans"/>
              <a:ea typeface="Quattrocento Sans"/>
              <a:cs typeface="Quattrocento Sans"/>
              <a:sym typeface="Quattrocento Sans"/>
            </a:endParaRPr>
          </a:p>
        </p:txBody>
      </p:sp>
      <p:sp>
        <p:nvSpPr>
          <p:cNvPr id="369" name="Google Shape;369;p52"/>
          <p:cNvSpPr/>
          <p:nvPr/>
        </p:nvSpPr>
        <p:spPr>
          <a:xfrm rot="-6784583" flipH="1">
            <a:off x="8371799" y="3839781"/>
            <a:ext cx="1126651" cy="1106474"/>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505050"/>
              </a:buClr>
              <a:buFont typeface="Quattrocento Sans"/>
              <a:buNone/>
            </a:pPr>
            <a:endParaRPr sz="2400" b="0" i="0" u="none" strike="noStrike" cap="none">
              <a:solidFill>
                <a:srgbClr val="505050"/>
              </a:solidFill>
              <a:latin typeface="Quattrocento Sans"/>
              <a:ea typeface="Quattrocento Sans"/>
              <a:cs typeface="Quattrocento Sans"/>
              <a:sym typeface="Quattrocento Sans"/>
            </a:endParaRPr>
          </a:p>
        </p:txBody>
      </p:sp>
      <p:sp>
        <p:nvSpPr>
          <p:cNvPr id="370" name="Google Shape;370;p52"/>
          <p:cNvSpPr/>
          <p:nvPr/>
        </p:nvSpPr>
        <p:spPr>
          <a:xfrm rot="-6784583" flipH="1">
            <a:off x="4937799" y="4638400"/>
            <a:ext cx="1126651" cy="1128594"/>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505050"/>
              </a:buClr>
              <a:buFont typeface="Quattrocento Sans"/>
              <a:buNone/>
            </a:pPr>
            <a:endParaRPr sz="2400" b="0" i="0" u="none" strike="noStrike" cap="none">
              <a:solidFill>
                <a:srgbClr val="505050"/>
              </a:solidFill>
              <a:latin typeface="Quattrocento Sans"/>
              <a:ea typeface="Quattrocento Sans"/>
              <a:cs typeface="Quattrocento Sans"/>
              <a:sym typeface="Quattrocento Sans"/>
            </a:endParaRPr>
          </a:p>
        </p:txBody>
      </p:sp>
      <p:sp>
        <p:nvSpPr>
          <p:cNvPr id="371" name="Google Shape;371;p52"/>
          <p:cNvSpPr/>
          <p:nvPr/>
        </p:nvSpPr>
        <p:spPr>
          <a:xfrm rot="-6784583" flipH="1">
            <a:off x="5866700" y="2278592"/>
            <a:ext cx="1126651" cy="1131438"/>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505050"/>
              </a:buClr>
              <a:buFont typeface="Quattrocento Sans"/>
              <a:buNone/>
            </a:pPr>
            <a:endParaRPr sz="2400" b="0" i="0" u="none" strike="noStrike" cap="none">
              <a:solidFill>
                <a:srgbClr val="505050"/>
              </a:solidFill>
              <a:latin typeface="Quattrocento Sans"/>
              <a:ea typeface="Quattrocento Sans"/>
              <a:cs typeface="Quattrocento Sans"/>
              <a:sym typeface="Quattrocento Sans"/>
            </a:endParaRPr>
          </a:p>
        </p:txBody>
      </p:sp>
      <p:sp>
        <p:nvSpPr>
          <p:cNvPr id="372" name="Google Shape;372;p52"/>
          <p:cNvSpPr/>
          <p:nvPr/>
        </p:nvSpPr>
        <p:spPr>
          <a:xfrm>
            <a:off x="7491125" y="5031875"/>
            <a:ext cx="4285200" cy="1234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5AA1"/>
              </a:buClr>
              <a:buFont typeface="Quattrocento Sans"/>
              <a:buNone/>
            </a:pPr>
            <a:r>
              <a:rPr lang="en-US" sz="1800" b="1">
                <a:solidFill>
                  <a:schemeClr val="accent2"/>
                </a:solidFill>
                <a:latin typeface="Montserrat"/>
                <a:ea typeface="Montserrat"/>
                <a:cs typeface="Montserrat"/>
                <a:sym typeface="Montserrat"/>
              </a:rPr>
              <a:t>Decentralized consensus</a:t>
            </a:r>
            <a:endParaRPr sz="1800" b="1">
              <a:solidFill>
                <a:schemeClr val="accent2"/>
              </a:solidFill>
              <a:latin typeface="Montserrat"/>
              <a:ea typeface="Montserrat"/>
              <a:cs typeface="Montserrat"/>
              <a:sym typeface="Montserrat"/>
            </a:endParaRPr>
          </a:p>
          <a:p>
            <a:pPr marL="0" lvl="0" indent="0" algn="l" rtl="0">
              <a:lnSpc>
                <a:spcPct val="115000"/>
              </a:lnSpc>
              <a:spcBef>
                <a:spcPts val="0"/>
              </a:spcBef>
              <a:spcAft>
                <a:spcPts val="0"/>
              </a:spcAft>
              <a:buClr>
                <a:srgbClr val="005AA1"/>
              </a:buClr>
              <a:buFont typeface="Quattrocento Sans"/>
              <a:buNone/>
            </a:pPr>
            <a:r>
              <a:rPr lang="en-US">
                <a:solidFill>
                  <a:srgbClr val="3F3F3F"/>
                </a:solidFill>
                <a:latin typeface="Montserrat"/>
                <a:ea typeface="Montserrat"/>
                <a:cs typeface="Montserrat"/>
                <a:sym typeface="Montserrat"/>
              </a:rPr>
              <a:t>There are many replicas of the blockchain database and no one participant can tamper it. Consensus among the majority of participants is needed to update the database.</a:t>
            </a:r>
            <a:endParaRPr sz="1800" b="1">
              <a:solidFill>
                <a:srgbClr val="3949AB"/>
              </a:solidFill>
              <a:latin typeface="Montserrat"/>
              <a:ea typeface="Montserrat"/>
              <a:cs typeface="Montserrat"/>
              <a:sym typeface="Montserrat"/>
            </a:endParaRPr>
          </a:p>
        </p:txBody>
      </p:sp>
      <p:sp>
        <p:nvSpPr>
          <p:cNvPr id="373" name="Google Shape;373;p52"/>
          <p:cNvSpPr/>
          <p:nvPr/>
        </p:nvSpPr>
        <p:spPr>
          <a:xfrm>
            <a:off x="1443300" y="5184275"/>
            <a:ext cx="4079700" cy="1234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Smart contracts</a:t>
            </a:r>
            <a:endParaRPr sz="1800" b="1">
              <a:solidFill>
                <a:srgbClr val="3949AB"/>
              </a:solidFill>
              <a:latin typeface="Montserrat"/>
              <a:ea typeface="Montserrat"/>
              <a:cs typeface="Montserrat"/>
              <a:sym typeface="Montserrat"/>
            </a:endParaRPr>
          </a:p>
          <a:p>
            <a:pPr marL="0" marR="0" lvl="0" indent="0" algn="l" rtl="0">
              <a:lnSpc>
                <a:spcPct val="115000"/>
              </a:lnSpc>
              <a:spcBef>
                <a:spcPts val="0"/>
              </a:spcBef>
              <a:spcAft>
                <a:spcPts val="0"/>
              </a:spcAft>
              <a:buClr>
                <a:srgbClr val="005AA1"/>
              </a:buClr>
              <a:buFont typeface="Quattrocento Sans"/>
              <a:buNone/>
            </a:pPr>
            <a:r>
              <a:rPr lang="en-US">
                <a:solidFill>
                  <a:srgbClr val="3F3F3F"/>
                </a:solidFill>
                <a:latin typeface="Montserrat"/>
                <a:ea typeface="Montserrat"/>
                <a:cs typeface="Montserrat"/>
                <a:sym typeface="Montserrat"/>
              </a:rPr>
              <a:t>The Ethereum blockchain can store and execute both data and Smart Contracts (“logic”) in the blockchain.</a:t>
            </a:r>
            <a:endParaRPr>
              <a:solidFill>
                <a:srgbClr val="005AA1"/>
              </a:solidFill>
              <a:latin typeface="Montserrat"/>
              <a:ea typeface="Montserrat"/>
              <a:cs typeface="Montserrat"/>
              <a:sym typeface="Montserrat"/>
            </a:endParaRPr>
          </a:p>
        </p:txBody>
      </p:sp>
      <p:pic>
        <p:nvPicPr>
          <p:cNvPr id="374" name="Google Shape;374;p52"/>
          <p:cNvPicPr preferRelativeResize="0"/>
          <p:nvPr/>
        </p:nvPicPr>
        <p:blipFill/>
        <p:spPr>
          <a:xfrm>
            <a:off x="5218200" y="4907399"/>
            <a:ext cx="608100" cy="574800"/>
          </a:xfrm>
          <a:prstGeom prst="rect">
            <a:avLst/>
          </a:prstGeom>
          <a:solidFill>
            <a:srgbClr val="FFFFFF"/>
          </a:solidFill>
          <a:ln>
            <a:noFill/>
          </a:ln>
        </p:spPr>
      </p:pic>
      <p:sp>
        <p:nvSpPr>
          <p:cNvPr id="375" name="Google Shape;375;p52"/>
          <p:cNvSpPr/>
          <p:nvPr/>
        </p:nvSpPr>
        <p:spPr>
          <a:xfrm>
            <a:off x="7179574" y="1905925"/>
            <a:ext cx="4370700" cy="1234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5AA1"/>
              </a:buClr>
              <a:buFont typeface="Quattrocento Sans"/>
              <a:buNone/>
            </a:pPr>
            <a:r>
              <a:rPr lang="en-US" sz="1800" b="1">
                <a:solidFill>
                  <a:schemeClr val="accent2"/>
                </a:solidFill>
                <a:latin typeface="Montserrat"/>
                <a:ea typeface="Montserrat"/>
                <a:cs typeface="Montserrat"/>
                <a:sym typeface="Montserrat"/>
              </a:rPr>
              <a:t>Cryptographically secure</a:t>
            </a:r>
            <a:endParaRPr sz="1800">
              <a:solidFill>
                <a:schemeClr val="accent2"/>
              </a:solidFill>
              <a:latin typeface="Montserrat"/>
              <a:ea typeface="Montserrat"/>
              <a:cs typeface="Montserrat"/>
              <a:sym typeface="Montserrat"/>
            </a:endParaRPr>
          </a:p>
          <a:p>
            <a:pPr marL="0" lvl="0" indent="0" algn="l" rtl="0">
              <a:lnSpc>
                <a:spcPct val="115000"/>
              </a:lnSpc>
              <a:spcBef>
                <a:spcPts val="0"/>
              </a:spcBef>
              <a:spcAft>
                <a:spcPts val="0"/>
              </a:spcAft>
              <a:buClr>
                <a:srgbClr val="005AA1"/>
              </a:buClr>
              <a:buFont typeface="Quattrocento Sans"/>
              <a:buNone/>
            </a:pPr>
            <a:r>
              <a:rPr lang="en-US">
                <a:solidFill>
                  <a:srgbClr val="3F3F3F"/>
                </a:solidFill>
                <a:latin typeface="Montserrat"/>
                <a:ea typeface="Montserrat"/>
                <a:cs typeface="Montserrat"/>
                <a:sym typeface="Montserrat"/>
              </a:rPr>
              <a:t>Uses tried and true public/private signature technology. Blockchain applies this technology to create transactions that are impervious to fraud and establishes a shared truth.</a:t>
            </a:r>
            <a:endParaRPr>
              <a:solidFill>
                <a:srgbClr val="3F3F3F"/>
              </a:solidFill>
              <a:latin typeface="Montserrat"/>
              <a:ea typeface="Montserrat"/>
              <a:cs typeface="Montserrat"/>
              <a:sym typeface="Montserrat"/>
            </a:endParaRPr>
          </a:p>
        </p:txBody>
      </p:sp>
      <p:sp>
        <p:nvSpPr>
          <p:cNvPr id="376" name="Google Shape;376;p52"/>
          <p:cNvSpPr/>
          <p:nvPr/>
        </p:nvSpPr>
        <p:spPr>
          <a:xfrm>
            <a:off x="686075" y="1982125"/>
            <a:ext cx="3340200" cy="1234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Immutable ledger</a:t>
            </a:r>
            <a:endParaRPr sz="1800" b="1">
              <a:solidFill>
                <a:srgbClr val="3949AB"/>
              </a:solidFill>
              <a:latin typeface="Montserrat"/>
              <a:ea typeface="Montserrat"/>
              <a:cs typeface="Montserrat"/>
              <a:sym typeface="Montserrat"/>
            </a:endParaRPr>
          </a:p>
          <a:p>
            <a:pPr marL="0" marR="0" lvl="0" indent="0" algn="l" rtl="0">
              <a:lnSpc>
                <a:spcPct val="115000"/>
              </a:lnSpc>
              <a:spcBef>
                <a:spcPts val="0"/>
              </a:spcBef>
              <a:spcAft>
                <a:spcPts val="0"/>
              </a:spcAft>
              <a:buClr>
                <a:srgbClr val="005AA1"/>
              </a:buClr>
              <a:buFont typeface="Quattrocento Sans"/>
              <a:buNone/>
            </a:pPr>
            <a:r>
              <a:rPr lang="en-US">
                <a:solidFill>
                  <a:srgbClr val="3F3F3F"/>
                </a:solidFill>
                <a:latin typeface="Montserrat"/>
                <a:ea typeface="Montserrat"/>
                <a:cs typeface="Montserrat"/>
                <a:sym typeface="Montserrat"/>
              </a:rPr>
              <a:t>Blockchain is a write-once distributed database so it registers an immutable record of every transaction that occurs.</a:t>
            </a:r>
            <a:endParaRPr>
              <a:solidFill>
                <a:srgbClr val="005AA1"/>
              </a:solidFill>
              <a:latin typeface="Montserrat"/>
              <a:ea typeface="Montserrat"/>
              <a:cs typeface="Montserrat"/>
              <a:sym typeface="Montserrat"/>
            </a:endParaRPr>
          </a:p>
        </p:txBody>
      </p:sp>
      <p:pic>
        <p:nvPicPr>
          <p:cNvPr id="377" name="Google Shape;377;p52"/>
          <p:cNvPicPr preferRelativeResize="0"/>
          <p:nvPr/>
        </p:nvPicPr>
        <p:blipFill>
          <a:blip r:embed="rId3">
            <a:alphaModFix/>
          </a:blip>
          <a:stretch>
            <a:fillRect/>
          </a:stretch>
        </p:blipFill>
        <p:spPr>
          <a:xfrm>
            <a:off x="3005325" y="3317175"/>
            <a:ext cx="694950" cy="694950"/>
          </a:xfrm>
          <a:prstGeom prst="rect">
            <a:avLst/>
          </a:prstGeom>
          <a:noFill/>
          <a:ln>
            <a:noFill/>
          </a:ln>
        </p:spPr>
      </p:pic>
      <p:pic>
        <p:nvPicPr>
          <p:cNvPr id="378" name="Google Shape;378;p52"/>
          <p:cNvPicPr preferRelativeResize="0"/>
          <p:nvPr/>
        </p:nvPicPr>
        <p:blipFill>
          <a:blip r:embed="rId4">
            <a:alphaModFix/>
          </a:blip>
          <a:stretch>
            <a:fillRect/>
          </a:stretch>
        </p:blipFill>
        <p:spPr>
          <a:xfrm>
            <a:off x="6083250" y="2471287"/>
            <a:ext cx="694950" cy="694950"/>
          </a:xfrm>
          <a:prstGeom prst="rect">
            <a:avLst/>
          </a:prstGeom>
          <a:noFill/>
          <a:ln>
            <a:noFill/>
          </a:ln>
        </p:spPr>
      </p:pic>
      <p:pic>
        <p:nvPicPr>
          <p:cNvPr id="379" name="Google Shape;379;p52"/>
          <p:cNvPicPr preferRelativeResize="0"/>
          <p:nvPr/>
        </p:nvPicPr>
        <p:blipFill>
          <a:blip r:embed="rId5">
            <a:alphaModFix/>
          </a:blip>
          <a:stretch>
            <a:fillRect/>
          </a:stretch>
        </p:blipFill>
        <p:spPr>
          <a:xfrm>
            <a:off x="5156050" y="4847325"/>
            <a:ext cx="694950" cy="694950"/>
          </a:xfrm>
          <a:prstGeom prst="rect">
            <a:avLst/>
          </a:prstGeom>
          <a:noFill/>
          <a:ln>
            <a:noFill/>
          </a:ln>
        </p:spPr>
      </p:pic>
      <p:cxnSp>
        <p:nvCxnSpPr>
          <p:cNvPr id="380" name="Google Shape;380;p52"/>
          <p:cNvCxnSpPr>
            <a:stCxn id="371" idx="0"/>
          </p:cNvCxnSpPr>
          <p:nvPr/>
        </p:nvCxnSpPr>
        <p:spPr>
          <a:xfrm flipH="1">
            <a:off x="3908375" y="3045461"/>
            <a:ext cx="1992900" cy="414900"/>
          </a:xfrm>
          <a:prstGeom prst="straightConnector1">
            <a:avLst/>
          </a:prstGeom>
          <a:noFill/>
          <a:ln w="38100" cap="flat" cmpd="sng">
            <a:solidFill>
              <a:srgbClr val="3949AB"/>
            </a:solidFill>
            <a:prstDash val="dot"/>
            <a:round/>
            <a:headEnd type="none" w="med" len="med"/>
            <a:tailEnd type="none" w="med" len="med"/>
          </a:ln>
        </p:spPr>
      </p:cxnSp>
      <p:cxnSp>
        <p:nvCxnSpPr>
          <p:cNvPr id="381" name="Google Shape;381;p52"/>
          <p:cNvCxnSpPr>
            <a:stCxn id="370" idx="1"/>
            <a:endCxn id="368" idx="6"/>
          </p:cNvCxnSpPr>
          <p:nvPr/>
        </p:nvCxnSpPr>
        <p:spPr>
          <a:xfrm rot="10800000">
            <a:off x="3548268" y="4192455"/>
            <a:ext cx="1423800" cy="785700"/>
          </a:xfrm>
          <a:prstGeom prst="straightConnector1">
            <a:avLst/>
          </a:prstGeom>
          <a:noFill/>
          <a:ln w="38100" cap="flat" cmpd="sng">
            <a:solidFill>
              <a:srgbClr val="3949AB"/>
            </a:solidFill>
            <a:prstDash val="dot"/>
            <a:round/>
            <a:headEnd type="none" w="med" len="med"/>
            <a:tailEnd type="none" w="med" len="med"/>
          </a:ln>
        </p:spPr>
      </p:cxnSp>
      <p:cxnSp>
        <p:nvCxnSpPr>
          <p:cNvPr id="382" name="Google Shape;382;p52"/>
          <p:cNvCxnSpPr>
            <a:stCxn id="369" idx="0"/>
            <a:endCxn id="370" idx="5"/>
          </p:cNvCxnSpPr>
          <p:nvPr/>
        </p:nvCxnSpPr>
        <p:spPr>
          <a:xfrm flipH="1">
            <a:off x="6030075" y="4589817"/>
            <a:ext cx="2388000" cy="837300"/>
          </a:xfrm>
          <a:prstGeom prst="straightConnector1">
            <a:avLst/>
          </a:prstGeom>
          <a:noFill/>
          <a:ln w="38100" cap="flat" cmpd="sng">
            <a:solidFill>
              <a:srgbClr val="3949AB"/>
            </a:solidFill>
            <a:prstDash val="dot"/>
            <a:round/>
            <a:headEnd type="none" w="med" len="med"/>
            <a:tailEnd type="none" w="med" len="med"/>
          </a:ln>
        </p:spPr>
      </p:cxnSp>
      <p:cxnSp>
        <p:nvCxnSpPr>
          <p:cNvPr id="383" name="Google Shape;383;p52"/>
          <p:cNvCxnSpPr>
            <a:stCxn id="369" idx="1"/>
            <a:endCxn id="371" idx="5"/>
          </p:cNvCxnSpPr>
          <p:nvPr/>
        </p:nvCxnSpPr>
        <p:spPr>
          <a:xfrm rot="10800000">
            <a:off x="6960186" y="3068618"/>
            <a:ext cx="1453200" cy="1097100"/>
          </a:xfrm>
          <a:prstGeom prst="straightConnector1">
            <a:avLst/>
          </a:prstGeom>
          <a:noFill/>
          <a:ln w="38100" cap="flat" cmpd="sng">
            <a:solidFill>
              <a:srgbClr val="3949AB"/>
            </a:solidFill>
            <a:prstDash val="dot"/>
            <a:round/>
            <a:headEnd type="none" w="med" len="med"/>
            <a:tailEnd type="none" w="med" len="med"/>
          </a:ln>
        </p:spPr>
      </p:cxnSp>
      <p:cxnSp>
        <p:nvCxnSpPr>
          <p:cNvPr id="384" name="Google Shape;384;p52"/>
          <p:cNvCxnSpPr>
            <a:stCxn id="370" idx="3"/>
            <a:endCxn id="371" idx="7"/>
          </p:cNvCxnSpPr>
          <p:nvPr/>
        </p:nvCxnSpPr>
        <p:spPr>
          <a:xfrm rot="10800000" flipH="1">
            <a:off x="5717924" y="3353023"/>
            <a:ext cx="494400" cy="1341300"/>
          </a:xfrm>
          <a:prstGeom prst="straightConnector1">
            <a:avLst/>
          </a:prstGeom>
          <a:noFill/>
          <a:ln w="38100" cap="flat" cmpd="sng">
            <a:solidFill>
              <a:srgbClr val="3949AB"/>
            </a:solidFill>
            <a:prstDash val="dot"/>
            <a:round/>
            <a:headEnd type="none" w="med" len="med"/>
            <a:tailEnd type="none" w="med" len="med"/>
          </a:ln>
        </p:spPr>
      </p:cxnSp>
      <p:sp>
        <p:nvSpPr>
          <p:cNvPr id="385" name="Google Shape;385;p52"/>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Originally conceived as the underlying protocol of Bitcoin, blockchain technology has since evolved to support a number of applications with the introduction of “smart contracts”</a:t>
            </a:r>
            <a:endParaRPr sz="2000">
              <a:solidFill>
                <a:srgbClr val="3F3F3F"/>
              </a:solidFill>
              <a:latin typeface="Montserrat"/>
              <a:ea typeface="Montserrat"/>
              <a:cs typeface="Montserrat"/>
              <a:sym typeface="Montserrat"/>
            </a:endParaRPr>
          </a:p>
        </p:txBody>
      </p:sp>
      <p:pic>
        <p:nvPicPr>
          <p:cNvPr id="386" name="Google Shape;386;p52"/>
          <p:cNvPicPr preferRelativeResize="0"/>
          <p:nvPr/>
        </p:nvPicPr>
        <p:blipFill>
          <a:blip r:embed="rId6">
            <a:alphaModFix/>
          </a:blip>
          <a:stretch>
            <a:fillRect/>
          </a:stretch>
        </p:blipFill>
        <p:spPr>
          <a:xfrm>
            <a:off x="8587650" y="4045538"/>
            <a:ext cx="694950" cy="694950"/>
          </a:xfrm>
          <a:prstGeom prst="rect">
            <a:avLst/>
          </a:prstGeom>
          <a:noFill/>
          <a:ln>
            <a:noFill/>
          </a:ln>
        </p:spPr>
      </p:pic>
      <p:grpSp>
        <p:nvGrpSpPr>
          <p:cNvPr id="387" name="Google Shape;387;p52"/>
          <p:cNvGrpSpPr/>
          <p:nvPr/>
        </p:nvGrpSpPr>
        <p:grpSpPr>
          <a:xfrm>
            <a:off x="76200" y="6231700"/>
            <a:ext cx="1138500" cy="540600"/>
            <a:chOff x="0" y="6317500"/>
            <a:chExt cx="1138500" cy="540600"/>
          </a:xfrm>
        </p:grpSpPr>
        <p:sp>
          <p:nvSpPr>
            <p:cNvPr id="388" name="Google Shape;388;p52"/>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52"/>
            <p:cNvPicPr preferRelativeResize="0"/>
            <p:nvPr/>
          </p:nvPicPr>
          <p:blipFill>
            <a:blip r:embed="rId7">
              <a:alphaModFix/>
            </a:blip>
            <a:stretch>
              <a:fillRect/>
            </a:stretch>
          </p:blipFill>
          <p:spPr>
            <a:xfrm>
              <a:off x="0" y="6374075"/>
              <a:ext cx="634894" cy="4077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Immutability and security</a:t>
            </a:r>
            <a:endParaRPr sz="3200">
              <a:solidFill>
                <a:srgbClr val="000000"/>
              </a:solidFill>
              <a:latin typeface="Montserrat"/>
              <a:ea typeface="Montserrat"/>
              <a:cs typeface="Montserrat"/>
              <a:sym typeface="Montserrat"/>
            </a:endParaRPr>
          </a:p>
        </p:txBody>
      </p:sp>
      <p:sp>
        <p:nvSpPr>
          <p:cNvPr id="396" name="Google Shape;396;p53"/>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5</a:t>
            </a:fld>
            <a:endParaRPr>
              <a:latin typeface="Montserrat"/>
              <a:ea typeface="Montserrat"/>
              <a:cs typeface="Montserrat"/>
              <a:sym typeface="Montserrat"/>
            </a:endParaRPr>
          </a:p>
        </p:txBody>
      </p:sp>
      <p:sp>
        <p:nvSpPr>
          <p:cNvPr id="397" name="Google Shape;397;p53"/>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398" name="Google Shape;398;p53"/>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399" name="Google Shape;399;p53"/>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Blockchain technology relies upon well established cryptography</a:t>
            </a:r>
            <a:endParaRPr sz="2000">
              <a:solidFill>
                <a:srgbClr val="3F3F3F"/>
              </a:solidFill>
              <a:latin typeface="Montserrat"/>
              <a:ea typeface="Montserrat"/>
              <a:cs typeface="Montserrat"/>
              <a:sym typeface="Montserrat"/>
            </a:endParaRPr>
          </a:p>
          <a:p>
            <a:pPr marL="0" lvl="0" indent="0" algn="l" rtl="0">
              <a:spcBef>
                <a:spcPts val="0"/>
              </a:spcBef>
              <a:spcAft>
                <a:spcPts val="0"/>
              </a:spcAft>
              <a:buNone/>
            </a:pPr>
            <a:r>
              <a:rPr lang="en-US" sz="2000">
                <a:solidFill>
                  <a:srgbClr val="3F3F3F"/>
                </a:solidFill>
                <a:latin typeface="Montserrat"/>
                <a:ea typeface="Montserrat"/>
                <a:cs typeface="Montserrat"/>
                <a:sym typeface="Montserrat"/>
              </a:rPr>
              <a:t> </a:t>
            </a:r>
            <a:endParaRPr sz="2000">
              <a:solidFill>
                <a:srgbClr val="3F3F3F"/>
              </a:solidFill>
              <a:latin typeface="Montserrat"/>
              <a:ea typeface="Montserrat"/>
              <a:cs typeface="Montserrat"/>
              <a:sym typeface="Montserrat"/>
            </a:endParaRPr>
          </a:p>
        </p:txBody>
      </p:sp>
      <p:sp>
        <p:nvSpPr>
          <p:cNvPr id="400" name="Google Shape;400;p53"/>
          <p:cNvSpPr txBox="1"/>
          <p:nvPr/>
        </p:nvSpPr>
        <p:spPr>
          <a:xfrm>
            <a:off x="389575" y="1858950"/>
            <a:ext cx="5609100" cy="857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1000"/>
              </a:spcBef>
              <a:spcAft>
                <a:spcPts val="0"/>
              </a:spcAft>
              <a:buClr>
                <a:srgbClr val="000000"/>
              </a:buClr>
              <a:buSzPts val="1100"/>
              <a:buFont typeface="Arial"/>
              <a:buNone/>
            </a:pPr>
            <a:r>
              <a:rPr lang="en-US" sz="1800" b="1">
                <a:solidFill>
                  <a:srgbClr val="3949AB"/>
                </a:solidFill>
                <a:latin typeface="Montserrat"/>
                <a:ea typeface="Montserrat"/>
                <a:cs typeface="Montserrat"/>
                <a:sym typeface="Montserrat"/>
              </a:rPr>
              <a:t>Hashing functions</a:t>
            </a:r>
            <a:endParaRPr sz="1800" b="1">
              <a:solidFill>
                <a:srgbClr val="3949AB"/>
              </a:solidFill>
              <a:latin typeface="Montserrat"/>
              <a:ea typeface="Montserrat"/>
              <a:cs typeface="Montserrat"/>
              <a:sym typeface="Montserrat"/>
            </a:endParaRPr>
          </a:p>
          <a:p>
            <a:pPr marL="0" marR="0" lvl="0" indent="0" algn="l" rtl="0">
              <a:lnSpc>
                <a:spcPct val="90000"/>
              </a:lnSpc>
              <a:spcBef>
                <a:spcPts val="1000"/>
              </a:spcBef>
              <a:spcAft>
                <a:spcPts val="0"/>
              </a:spcAft>
              <a:buClr>
                <a:srgbClr val="000000"/>
              </a:buClr>
              <a:buSzPts val="1100"/>
              <a:buFont typeface="Arial"/>
              <a:buNone/>
            </a:pPr>
            <a:r>
              <a:rPr lang="en-US">
                <a:latin typeface="Montserrat"/>
                <a:ea typeface="Montserrat"/>
                <a:cs typeface="Montserrat"/>
                <a:sym typeface="Montserrat"/>
              </a:rPr>
              <a:t>A one way transform of data into a unique, fixed length digest that cannot be reversed to produce inputs</a:t>
            </a:r>
            <a:endParaRPr>
              <a:latin typeface="Montserrat"/>
              <a:ea typeface="Montserrat"/>
              <a:cs typeface="Montserrat"/>
              <a:sym typeface="Montserrat"/>
            </a:endParaRPr>
          </a:p>
          <a:p>
            <a:pPr marL="0" marR="0" lvl="0" indent="0" algn="l" rtl="0">
              <a:lnSpc>
                <a:spcPct val="90000"/>
              </a:lnSpc>
              <a:spcBef>
                <a:spcPts val="1000"/>
              </a:spcBef>
              <a:spcAft>
                <a:spcPts val="0"/>
              </a:spcAft>
              <a:buClr>
                <a:srgbClr val="000000"/>
              </a:buClr>
              <a:buSzPts val="1100"/>
              <a:buFont typeface="Arial"/>
              <a:buNone/>
            </a:pPr>
            <a:endParaRPr>
              <a:latin typeface="Montserrat"/>
              <a:ea typeface="Montserrat"/>
              <a:cs typeface="Montserrat"/>
              <a:sym typeface="Montserrat"/>
            </a:endParaRPr>
          </a:p>
        </p:txBody>
      </p:sp>
      <p:sp>
        <p:nvSpPr>
          <p:cNvPr id="401" name="Google Shape;401;p53"/>
          <p:cNvSpPr/>
          <p:nvPr/>
        </p:nvSpPr>
        <p:spPr>
          <a:xfrm>
            <a:off x="7381150" y="1984250"/>
            <a:ext cx="955800" cy="559800"/>
          </a:xfrm>
          <a:prstGeom prst="rightArrow">
            <a:avLst>
              <a:gd name="adj1" fmla="val 50000"/>
              <a:gd name="adj2" fmla="val 50000"/>
            </a:avLst>
          </a:prstGeom>
          <a:noFill/>
          <a:ln w="28575" cap="flat" cmpd="sng">
            <a:solidFill>
              <a:srgbClr val="9C79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9C79E8"/>
                </a:solidFill>
                <a:latin typeface="Montserrat"/>
                <a:ea typeface="Montserrat"/>
                <a:cs typeface="Montserrat"/>
                <a:sym typeface="Montserrat"/>
              </a:rPr>
              <a:t>HASHING</a:t>
            </a:r>
            <a:endParaRPr sz="1000" b="1">
              <a:solidFill>
                <a:srgbClr val="9C79E8"/>
              </a:solidFill>
              <a:latin typeface="Montserrat"/>
              <a:ea typeface="Montserrat"/>
              <a:cs typeface="Montserrat"/>
              <a:sym typeface="Montserrat"/>
            </a:endParaRPr>
          </a:p>
        </p:txBody>
      </p:sp>
      <p:sp>
        <p:nvSpPr>
          <p:cNvPr id="402" name="Google Shape;402;p53"/>
          <p:cNvSpPr txBox="1"/>
          <p:nvPr/>
        </p:nvSpPr>
        <p:spPr>
          <a:xfrm>
            <a:off x="8336950" y="1892600"/>
            <a:ext cx="3439200" cy="7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b="1" i="1">
                <a:solidFill>
                  <a:srgbClr val="00979D"/>
                </a:solidFill>
                <a:latin typeface="Montserrat"/>
                <a:ea typeface="Montserrat"/>
                <a:cs typeface="Montserrat"/>
                <a:sym typeface="Montserrat"/>
              </a:rPr>
              <a:t>7b0f3bf1856ab4576595abc5f02c46cddcd259528191d9f6c78a89b0002816f2</a:t>
            </a:r>
            <a:endParaRPr sz="900" b="1" i="1">
              <a:solidFill>
                <a:srgbClr val="00979D"/>
              </a:solidFill>
              <a:latin typeface="Montserrat"/>
              <a:ea typeface="Montserrat"/>
              <a:cs typeface="Montserrat"/>
              <a:sym typeface="Montserrat"/>
            </a:endParaRPr>
          </a:p>
        </p:txBody>
      </p:sp>
      <p:sp>
        <p:nvSpPr>
          <p:cNvPr id="403" name="Google Shape;403;p53"/>
          <p:cNvSpPr txBox="1"/>
          <p:nvPr/>
        </p:nvSpPr>
        <p:spPr>
          <a:xfrm>
            <a:off x="422875" y="3235963"/>
            <a:ext cx="5609100" cy="10284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1000"/>
              </a:spcBef>
              <a:spcAft>
                <a:spcPts val="0"/>
              </a:spcAft>
              <a:buNone/>
            </a:pPr>
            <a:r>
              <a:rPr lang="en-US" sz="1800" b="1">
                <a:solidFill>
                  <a:srgbClr val="3949AB"/>
                </a:solidFill>
                <a:latin typeface="Montserrat"/>
                <a:ea typeface="Montserrat"/>
                <a:cs typeface="Montserrat"/>
                <a:sym typeface="Montserrat"/>
              </a:rPr>
              <a:t>Public-key cryptography</a:t>
            </a:r>
            <a:endParaRPr sz="1800" b="1">
              <a:solidFill>
                <a:srgbClr val="3949AB"/>
              </a:solidFill>
              <a:latin typeface="Montserrat"/>
              <a:ea typeface="Montserrat"/>
              <a:cs typeface="Montserrat"/>
              <a:sym typeface="Montserrat"/>
            </a:endParaRPr>
          </a:p>
          <a:p>
            <a:pPr marL="0" lvl="0" indent="0" algn="l" rtl="0">
              <a:lnSpc>
                <a:spcPct val="90000"/>
              </a:lnSpc>
              <a:spcBef>
                <a:spcPts val="1000"/>
              </a:spcBef>
              <a:spcAft>
                <a:spcPts val="0"/>
              </a:spcAft>
              <a:buClr>
                <a:srgbClr val="000000"/>
              </a:buClr>
              <a:buSzPts val="1100"/>
              <a:buFont typeface="Arial"/>
              <a:buNone/>
            </a:pPr>
            <a:r>
              <a:rPr lang="en-US">
                <a:solidFill>
                  <a:srgbClr val="222222"/>
                </a:solidFill>
                <a:highlight>
                  <a:srgbClr val="FFFFFF"/>
                </a:highlight>
                <a:latin typeface="Montserrat"/>
                <a:ea typeface="Montserrat"/>
                <a:cs typeface="Montserrat"/>
                <a:sym typeface="Montserrat"/>
              </a:rPr>
              <a:t>Enables encryption with a public key that can only be decrypted with a secret, private key and vice versa</a:t>
            </a:r>
            <a:endParaRPr>
              <a:solidFill>
                <a:srgbClr val="2C56DD"/>
              </a:solidFill>
              <a:latin typeface="Montserrat"/>
              <a:ea typeface="Montserrat"/>
              <a:cs typeface="Montserrat"/>
              <a:sym typeface="Montserrat"/>
            </a:endParaRPr>
          </a:p>
        </p:txBody>
      </p:sp>
      <p:sp>
        <p:nvSpPr>
          <p:cNvPr id="404" name="Google Shape;404;p53"/>
          <p:cNvSpPr txBox="1"/>
          <p:nvPr/>
        </p:nvSpPr>
        <p:spPr>
          <a:xfrm>
            <a:off x="389575" y="4936075"/>
            <a:ext cx="5609100" cy="91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en-US" sz="1800" b="1">
                <a:solidFill>
                  <a:srgbClr val="3949AB"/>
                </a:solidFill>
                <a:latin typeface="Montserrat"/>
                <a:ea typeface="Montserrat"/>
                <a:cs typeface="Montserrat"/>
                <a:sym typeface="Montserrat"/>
              </a:rPr>
              <a:t>Digital signatures</a:t>
            </a:r>
            <a:endParaRPr sz="1800" b="1">
              <a:solidFill>
                <a:srgbClr val="3949AB"/>
              </a:solidFill>
              <a:latin typeface="Montserrat"/>
              <a:ea typeface="Montserrat"/>
              <a:cs typeface="Montserrat"/>
              <a:sym typeface="Montserrat"/>
            </a:endParaRPr>
          </a:p>
          <a:p>
            <a:pPr marL="0" lvl="0" indent="0" algn="l" rtl="0">
              <a:lnSpc>
                <a:spcPct val="90000"/>
              </a:lnSpc>
              <a:spcBef>
                <a:spcPts val="1000"/>
              </a:spcBef>
              <a:spcAft>
                <a:spcPts val="0"/>
              </a:spcAft>
              <a:buNone/>
            </a:pPr>
            <a:r>
              <a:rPr lang="en-US">
                <a:solidFill>
                  <a:srgbClr val="222222"/>
                </a:solidFill>
                <a:highlight>
                  <a:srgbClr val="FFFFFF"/>
                </a:highlight>
                <a:latin typeface="Montserrat"/>
                <a:ea typeface="Montserrat"/>
                <a:cs typeface="Montserrat"/>
                <a:sym typeface="Montserrat"/>
              </a:rPr>
              <a:t>A mathematical technique used to validate the authenticity, integrity and originator of a message</a:t>
            </a:r>
            <a:endParaRPr>
              <a:solidFill>
                <a:srgbClr val="2C56DD"/>
              </a:solidFill>
              <a:latin typeface="Montserrat"/>
              <a:ea typeface="Montserrat"/>
              <a:cs typeface="Montserrat"/>
              <a:sym typeface="Montserrat"/>
            </a:endParaRPr>
          </a:p>
        </p:txBody>
      </p:sp>
      <p:pic>
        <p:nvPicPr>
          <p:cNvPr id="405" name="Google Shape;405;p53"/>
          <p:cNvPicPr preferRelativeResize="0"/>
          <p:nvPr/>
        </p:nvPicPr>
        <p:blipFill>
          <a:blip r:embed="rId3">
            <a:alphaModFix/>
          </a:blip>
          <a:stretch>
            <a:fillRect/>
          </a:stretch>
        </p:blipFill>
        <p:spPr>
          <a:xfrm>
            <a:off x="6604621" y="1934450"/>
            <a:ext cx="659400" cy="659400"/>
          </a:xfrm>
          <a:prstGeom prst="rect">
            <a:avLst/>
          </a:prstGeom>
          <a:noFill/>
          <a:ln>
            <a:noFill/>
          </a:ln>
        </p:spPr>
      </p:pic>
      <p:pic>
        <p:nvPicPr>
          <p:cNvPr id="406" name="Google Shape;406;p53"/>
          <p:cNvPicPr preferRelativeResize="0"/>
          <p:nvPr/>
        </p:nvPicPr>
        <p:blipFill>
          <a:blip r:embed="rId3">
            <a:alphaModFix/>
          </a:blip>
          <a:stretch>
            <a:fillRect/>
          </a:stretch>
        </p:blipFill>
        <p:spPr>
          <a:xfrm>
            <a:off x="6604621" y="3354879"/>
            <a:ext cx="659400" cy="659400"/>
          </a:xfrm>
          <a:prstGeom prst="rect">
            <a:avLst/>
          </a:prstGeom>
          <a:noFill/>
          <a:ln>
            <a:noFill/>
          </a:ln>
        </p:spPr>
      </p:pic>
      <p:pic>
        <p:nvPicPr>
          <p:cNvPr id="407" name="Google Shape;407;p53"/>
          <p:cNvPicPr preferRelativeResize="0"/>
          <p:nvPr/>
        </p:nvPicPr>
        <p:blipFill>
          <a:blip r:embed="rId4">
            <a:alphaModFix/>
          </a:blip>
          <a:stretch>
            <a:fillRect/>
          </a:stretch>
        </p:blipFill>
        <p:spPr>
          <a:xfrm>
            <a:off x="9887474" y="3808975"/>
            <a:ext cx="379200" cy="379200"/>
          </a:xfrm>
          <a:prstGeom prst="rect">
            <a:avLst/>
          </a:prstGeom>
          <a:noFill/>
          <a:ln>
            <a:noFill/>
          </a:ln>
        </p:spPr>
      </p:pic>
      <p:pic>
        <p:nvPicPr>
          <p:cNvPr id="408" name="Google Shape;408;p53"/>
          <p:cNvPicPr preferRelativeResize="0"/>
          <p:nvPr/>
        </p:nvPicPr>
        <p:blipFill>
          <a:blip r:embed="rId5">
            <a:alphaModFix/>
          </a:blip>
          <a:stretch>
            <a:fillRect/>
          </a:stretch>
        </p:blipFill>
        <p:spPr>
          <a:xfrm>
            <a:off x="8074871" y="3808975"/>
            <a:ext cx="379200" cy="379200"/>
          </a:xfrm>
          <a:prstGeom prst="rect">
            <a:avLst/>
          </a:prstGeom>
          <a:noFill/>
          <a:ln>
            <a:noFill/>
          </a:ln>
        </p:spPr>
      </p:pic>
      <p:pic>
        <p:nvPicPr>
          <p:cNvPr id="409" name="Google Shape;409;p53"/>
          <p:cNvPicPr preferRelativeResize="0"/>
          <p:nvPr/>
        </p:nvPicPr>
        <p:blipFill>
          <a:blip r:embed="rId6">
            <a:alphaModFix/>
          </a:blip>
          <a:stretch>
            <a:fillRect/>
          </a:stretch>
        </p:blipFill>
        <p:spPr>
          <a:xfrm>
            <a:off x="7601820" y="3354879"/>
            <a:ext cx="659400" cy="659400"/>
          </a:xfrm>
          <a:prstGeom prst="rect">
            <a:avLst/>
          </a:prstGeom>
          <a:noFill/>
          <a:ln>
            <a:noFill/>
          </a:ln>
        </p:spPr>
      </p:pic>
      <p:pic>
        <p:nvPicPr>
          <p:cNvPr id="410" name="Google Shape;410;p53"/>
          <p:cNvPicPr preferRelativeResize="0"/>
          <p:nvPr/>
        </p:nvPicPr>
        <p:blipFill>
          <a:blip r:embed="rId3">
            <a:alphaModFix/>
          </a:blip>
          <a:stretch>
            <a:fillRect/>
          </a:stretch>
        </p:blipFill>
        <p:spPr>
          <a:xfrm>
            <a:off x="10964571" y="3354879"/>
            <a:ext cx="659400" cy="659400"/>
          </a:xfrm>
          <a:prstGeom prst="rect">
            <a:avLst/>
          </a:prstGeom>
          <a:noFill/>
          <a:ln>
            <a:noFill/>
          </a:ln>
        </p:spPr>
      </p:pic>
      <p:pic>
        <p:nvPicPr>
          <p:cNvPr id="411" name="Google Shape;411;p53"/>
          <p:cNvPicPr preferRelativeResize="0"/>
          <p:nvPr/>
        </p:nvPicPr>
        <p:blipFill>
          <a:blip r:embed="rId6">
            <a:alphaModFix/>
          </a:blip>
          <a:stretch>
            <a:fillRect/>
          </a:stretch>
        </p:blipFill>
        <p:spPr>
          <a:xfrm flipH="1">
            <a:off x="9986757" y="3354879"/>
            <a:ext cx="659400" cy="659400"/>
          </a:xfrm>
          <a:prstGeom prst="rect">
            <a:avLst/>
          </a:prstGeom>
          <a:noFill/>
          <a:ln>
            <a:noFill/>
          </a:ln>
        </p:spPr>
      </p:pic>
      <p:cxnSp>
        <p:nvCxnSpPr>
          <p:cNvPr id="412" name="Google Shape;412;p53"/>
          <p:cNvCxnSpPr>
            <a:stCxn id="406" idx="3"/>
            <a:endCxn id="409" idx="1"/>
          </p:cNvCxnSpPr>
          <p:nvPr/>
        </p:nvCxnSpPr>
        <p:spPr>
          <a:xfrm>
            <a:off x="7264021" y="3684579"/>
            <a:ext cx="337800" cy="0"/>
          </a:xfrm>
          <a:prstGeom prst="straightConnector1">
            <a:avLst/>
          </a:prstGeom>
          <a:noFill/>
          <a:ln w="28575" cap="flat" cmpd="sng">
            <a:solidFill>
              <a:srgbClr val="9C79E8"/>
            </a:solidFill>
            <a:prstDash val="solid"/>
            <a:round/>
            <a:headEnd type="none" w="med" len="med"/>
            <a:tailEnd type="triangle" w="med" len="med"/>
          </a:ln>
        </p:spPr>
      </p:cxnSp>
      <p:pic>
        <p:nvPicPr>
          <p:cNvPr id="413" name="Google Shape;413;p53"/>
          <p:cNvPicPr preferRelativeResize="0"/>
          <p:nvPr/>
        </p:nvPicPr>
        <p:blipFill>
          <a:blip r:embed="rId7">
            <a:alphaModFix/>
          </a:blip>
          <a:stretch>
            <a:fillRect/>
          </a:stretch>
        </p:blipFill>
        <p:spPr>
          <a:xfrm>
            <a:off x="8802982" y="3354879"/>
            <a:ext cx="659400" cy="659400"/>
          </a:xfrm>
          <a:prstGeom prst="rect">
            <a:avLst/>
          </a:prstGeom>
          <a:noFill/>
          <a:ln>
            <a:noFill/>
          </a:ln>
        </p:spPr>
      </p:pic>
      <p:cxnSp>
        <p:nvCxnSpPr>
          <p:cNvPr id="414" name="Google Shape;414;p53"/>
          <p:cNvCxnSpPr>
            <a:stCxn id="409" idx="3"/>
            <a:endCxn id="413" idx="1"/>
          </p:cNvCxnSpPr>
          <p:nvPr/>
        </p:nvCxnSpPr>
        <p:spPr>
          <a:xfrm>
            <a:off x="8261220" y="3684579"/>
            <a:ext cx="541800" cy="0"/>
          </a:xfrm>
          <a:prstGeom prst="straightConnector1">
            <a:avLst/>
          </a:prstGeom>
          <a:noFill/>
          <a:ln w="28575" cap="flat" cmpd="sng">
            <a:solidFill>
              <a:srgbClr val="9C79E8"/>
            </a:solidFill>
            <a:prstDash val="solid"/>
            <a:round/>
            <a:headEnd type="none" w="med" len="med"/>
            <a:tailEnd type="triangle" w="med" len="med"/>
          </a:ln>
        </p:spPr>
      </p:cxnSp>
      <p:cxnSp>
        <p:nvCxnSpPr>
          <p:cNvPr id="415" name="Google Shape;415;p53"/>
          <p:cNvCxnSpPr>
            <a:stCxn id="411" idx="3"/>
            <a:endCxn id="413" idx="3"/>
          </p:cNvCxnSpPr>
          <p:nvPr/>
        </p:nvCxnSpPr>
        <p:spPr>
          <a:xfrm rot="10800000">
            <a:off x="9462357" y="3684579"/>
            <a:ext cx="524400" cy="0"/>
          </a:xfrm>
          <a:prstGeom prst="straightConnector1">
            <a:avLst/>
          </a:prstGeom>
          <a:noFill/>
          <a:ln w="28575" cap="flat" cmpd="sng">
            <a:solidFill>
              <a:srgbClr val="9C79E8"/>
            </a:solidFill>
            <a:prstDash val="solid"/>
            <a:round/>
            <a:headEnd type="none" w="med" len="med"/>
            <a:tailEnd type="triangle" w="med" len="med"/>
          </a:ln>
        </p:spPr>
      </p:cxnSp>
      <p:cxnSp>
        <p:nvCxnSpPr>
          <p:cNvPr id="416" name="Google Shape;416;p53"/>
          <p:cNvCxnSpPr>
            <a:stCxn id="411" idx="1"/>
            <a:endCxn id="410" idx="1"/>
          </p:cNvCxnSpPr>
          <p:nvPr/>
        </p:nvCxnSpPr>
        <p:spPr>
          <a:xfrm>
            <a:off x="10646157" y="3684579"/>
            <a:ext cx="318300" cy="0"/>
          </a:xfrm>
          <a:prstGeom prst="straightConnector1">
            <a:avLst/>
          </a:prstGeom>
          <a:noFill/>
          <a:ln w="28575" cap="flat" cmpd="sng">
            <a:solidFill>
              <a:srgbClr val="9C79E8"/>
            </a:solidFill>
            <a:prstDash val="solid"/>
            <a:round/>
            <a:headEnd type="none" w="med" len="med"/>
            <a:tailEnd type="triangle" w="med" len="med"/>
          </a:ln>
        </p:spPr>
      </p:cxnSp>
      <p:sp>
        <p:nvSpPr>
          <p:cNvPr id="417" name="Google Shape;417;p53"/>
          <p:cNvSpPr txBox="1"/>
          <p:nvPr/>
        </p:nvSpPr>
        <p:spPr>
          <a:xfrm>
            <a:off x="6696900" y="4188175"/>
            <a:ext cx="21060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9C79E8"/>
                </a:solidFill>
                <a:latin typeface="Montserrat"/>
                <a:ea typeface="Montserrat"/>
                <a:cs typeface="Montserrat"/>
                <a:sym typeface="Montserrat"/>
              </a:rPr>
              <a:t>ENCRYPT WITH PUBLIC KEY</a:t>
            </a:r>
            <a:endParaRPr sz="1000" b="1">
              <a:solidFill>
                <a:srgbClr val="9C79E8"/>
              </a:solidFill>
              <a:latin typeface="Montserrat"/>
              <a:ea typeface="Montserrat"/>
              <a:cs typeface="Montserrat"/>
              <a:sym typeface="Montserrat"/>
            </a:endParaRPr>
          </a:p>
        </p:txBody>
      </p:sp>
      <p:sp>
        <p:nvSpPr>
          <p:cNvPr id="418" name="Google Shape;418;p53"/>
          <p:cNvSpPr txBox="1"/>
          <p:nvPr/>
        </p:nvSpPr>
        <p:spPr>
          <a:xfrm>
            <a:off x="9365575" y="4188175"/>
            <a:ext cx="22584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9C79E8"/>
                </a:solidFill>
                <a:latin typeface="Montserrat"/>
                <a:ea typeface="Montserrat"/>
                <a:cs typeface="Montserrat"/>
                <a:sym typeface="Montserrat"/>
              </a:rPr>
              <a:t>DECRYPT WITH PRIVATE KEY</a:t>
            </a:r>
            <a:endParaRPr sz="1000" b="1">
              <a:solidFill>
                <a:srgbClr val="9C79E8"/>
              </a:solidFill>
              <a:latin typeface="Montserrat"/>
              <a:ea typeface="Montserrat"/>
              <a:cs typeface="Montserrat"/>
              <a:sym typeface="Montserrat"/>
            </a:endParaRPr>
          </a:p>
        </p:txBody>
      </p:sp>
      <p:pic>
        <p:nvPicPr>
          <p:cNvPr id="419" name="Google Shape;419;p53"/>
          <p:cNvPicPr preferRelativeResize="0"/>
          <p:nvPr/>
        </p:nvPicPr>
        <p:blipFill>
          <a:blip r:embed="rId3">
            <a:alphaModFix/>
          </a:blip>
          <a:stretch>
            <a:fillRect/>
          </a:stretch>
        </p:blipFill>
        <p:spPr>
          <a:xfrm>
            <a:off x="6604621" y="5201829"/>
            <a:ext cx="659400" cy="659400"/>
          </a:xfrm>
          <a:prstGeom prst="rect">
            <a:avLst/>
          </a:prstGeom>
          <a:noFill/>
          <a:ln>
            <a:noFill/>
          </a:ln>
        </p:spPr>
      </p:pic>
      <p:sp>
        <p:nvSpPr>
          <p:cNvPr id="420" name="Google Shape;420;p53"/>
          <p:cNvSpPr/>
          <p:nvPr/>
        </p:nvSpPr>
        <p:spPr>
          <a:xfrm>
            <a:off x="7381150" y="5235238"/>
            <a:ext cx="955800" cy="559800"/>
          </a:xfrm>
          <a:prstGeom prst="rightArrow">
            <a:avLst>
              <a:gd name="adj1" fmla="val 50000"/>
              <a:gd name="adj2" fmla="val 50000"/>
            </a:avLst>
          </a:prstGeom>
          <a:noFill/>
          <a:ln w="28575" cap="flat" cmpd="sng">
            <a:solidFill>
              <a:srgbClr val="9C79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9C79E8"/>
                </a:solidFill>
                <a:latin typeface="Montserrat"/>
                <a:ea typeface="Montserrat"/>
                <a:cs typeface="Montserrat"/>
                <a:sym typeface="Montserrat"/>
              </a:rPr>
              <a:t>HASHING</a:t>
            </a:r>
            <a:endParaRPr sz="1000" b="1">
              <a:solidFill>
                <a:srgbClr val="9C79E8"/>
              </a:solidFill>
              <a:latin typeface="Montserrat"/>
              <a:ea typeface="Montserrat"/>
              <a:cs typeface="Montserrat"/>
              <a:sym typeface="Montserrat"/>
            </a:endParaRPr>
          </a:p>
        </p:txBody>
      </p:sp>
      <p:sp>
        <p:nvSpPr>
          <p:cNvPr id="421" name="Google Shape;421;p53"/>
          <p:cNvSpPr txBox="1"/>
          <p:nvPr/>
        </p:nvSpPr>
        <p:spPr>
          <a:xfrm>
            <a:off x="8336950" y="5143600"/>
            <a:ext cx="1072800" cy="7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b="1" i="1">
                <a:solidFill>
                  <a:srgbClr val="00979D"/>
                </a:solidFill>
                <a:latin typeface="Montserrat"/>
                <a:ea typeface="Montserrat"/>
                <a:cs typeface="Montserrat"/>
                <a:sym typeface="Montserrat"/>
              </a:rPr>
              <a:t>7b0f3bf1856ab4576595abc5f02c46cddcd259528191d9f6c78a89b0002816f2</a:t>
            </a:r>
            <a:endParaRPr sz="800" b="1" i="1">
              <a:solidFill>
                <a:srgbClr val="00979D"/>
              </a:solidFill>
              <a:latin typeface="Montserrat"/>
              <a:ea typeface="Montserrat"/>
              <a:cs typeface="Montserrat"/>
              <a:sym typeface="Montserrat"/>
            </a:endParaRPr>
          </a:p>
        </p:txBody>
      </p:sp>
      <p:pic>
        <p:nvPicPr>
          <p:cNvPr id="422" name="Google Shape;422;p53"/>
          <p:cNvPicPr preferRelativeResize="0"/>
          <p:nvPr/>
        </p:nvPicPr>
        <p:blipFill>
          <a:blip r:embed="rId6">
            <a:alphaModFix/>
          </a:blip>
          <a:stretch>
            <a:fillRect/>
          </a:stretch>
        </p:blipFill>
        <p:spPr>
          <a:xfrm flipH="1">
            <a:off x="9986757" y="5143604"/>
            <a:ext cx="659400" cy="659400"/>
          </a:xfrm>
          <a:prstGeom prst="rect">
            <a:avLst/>
          </a:prstGeom>
          <a:noFill/>
          <a:ln>
            <a:noFill/>
          </a:ln>
        </p:spPr>
      </p:pic>
      <p:cxnSp>
        <p:nvCxnSpPr>
          <p:cNvPr id="423" name="Google Shape;423;p53"/>
          <p:cNvCxnSpPr>
            <a:stCxn id="422" idx="3"/>
          </p:cNvCxnSpPr>
          <p:nvPr/>
        </p:nvCxnSpPr>
        <p:spPr>
          <a:xfrm rot="10800000">
            <a:off x="9462357" y="5473304"/>
            <a:ext cx="524400" cy="0"/>
          </a:xfrm>
          <a:prstGeom prst="straightConnector1">
            <a:avLst/>
          </a:prstGeom>
          <a:noFill/>
          <a:ln w="28575" cap="flat" cmpd="sng">
            <a:solidFill>
              <a:srgbClr val="9C79E8"/>
            </a:solidFill>
            <a:prstDash val="solid"/>
            <a:round/>
            <a:headEnd type="none" w="med" len="med"/>
            <a:tailEnd type="triangle" w="med" len="med"/>
          </a:ln>
        </p:spPr>
      </p:cxnSp>
      <p:sp>
        <p:nvSpPr>
          <p:cNvPr id="424" name="Google Shape;424;p53"/>
          <p:cNvSpPr txBox="1"/>
          <p:nvPr/>
        </p:nvSpPr>
        <p:spPr>
          <a:xfrm>
            <a:off x="9462350" y="5888450"/>
            <a:ext cx="2258400" cy="2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9C79E8"/>
                </a:solidFill>
                <a:latin typeface="Montserrat"/>
                <a:ea typeface="Montserrat"/>
                <a:cs typeface="Montserrat"/>
                <a:sym typeface="Montserrat"/>
              </a:rPr>
              <a:t>SIGNED  WITH PRIVATE KEY</a:t>
            </a:r>
            <a:endParaRPr sz="1000" b="1">
              <a:solidFill>
                <a:srgbClr val="9C79E8"/>
              </a:solidFill>
              <a:latin typeface="Montserrat"/>
              <a:ea typeface="Montserrat"/>
              <a:cs typeface="Montserrat"/>
              <a:sym typeface="Montserrat"/>
            </a:endParaRPr>
          </a:p>
        </p:txBody>
      </p:sp>
      <p:pic>
        <p:nvPicPr>
          <p:cNvPr id="425" name="Google Shape;425;p53"/>
          <p:cNvPicPr preferRelativeResize="0"/>
          <p:nvPr/>
        </p:nvPicPr>
        <p:blipFill>
          <a:blip r:embed="rId5">
            <a:alphaModFix/>
          </a:blip>
          <a:stretch>
            <a:fillRect/>
          </a:stretch>
        </p:blipFill>
        <p:spPr>
          <a:xfrm>
            <a:off x="9826546" y="5563550"/>
            <a:ext cx="379200" cy="379200"/>
          </a:xfrm>
          <a:prstGeom prst="rect">
            <a:avLst/>
          </a:prstGeom>
          <a:noFill/>
          <a:ln>
            <a:noFill/>
          </a:ln>
        </p:spPr>
      </p:pic>
      <p:cxnSp>
        <p:nvCxnSpPr>
          <p:cNvPr id="426" name="Google Shape;426;p53"/>
          <p:cNvCxnSpPr/>
          <p:nvPr/>
        </p:nvCxnSpPr>
        <p:spPr>
          <a:xfrm>
            <a:off x="10646157" y="5473304"/>
            <a:ext cx="318300" cy="0"/>
          </a:xfrm>
          <a:prstGeom prst="straightConnector1">
            <a:avLst/>
          </a:prstGeom>
          <a:noFill/>
          <a:ln w="28575" cap="flat" cmpd="sng">
            <a:solidFill>
              <a:srgbClr val="9C79E8"/>
            </a:solidFill>
            <a:prstDash val="solid"/>
            <a:round/>
            <a:headEnd type="none" w="med" len="med"/>
            <a:tailEnd type="triangle" w="med" len="med"/>
          </a:ln>
        </p:spPr>
      </p:cxnSp>
      <p:pic>
        <p:nvPicPr>
          <p:cNvPr id="427" name="Google Shape;427;p53"/>
          <p:cNvPicPr preferRelativeResize="0"/>
          <p:nvPr/>
        </p:nvPicPr>
        <p:blipFill>
          <a:blip r:embed="rId8">
            <a:alphaModFix/>
          </a:blip>
          <a:stretch>
            <a:fillRect/>
          </a:stretch>
        </p:blipFill>
        <p:spPr>
          <a:xfrm>
            <a:off x="10964566" y="5143566"/>
            <a:ext cx="659400" cy="659455"/>
          </a:xfrm>
          <a:prstGeom prst="rect">
            <a:avLst/>
          </a:prstGeom>
          <a:noFill/>
          <a:ln>
            <a:noFill/>
          </a:ln>
        </p:spPr>
      </p:pic>
      <p:grpSp>
        <p:nvGrpSpPr>
          <p:cNvPr id="428" name="Google Shape;428;p53"/>
          <p:cNvGrpSpPr/>
          <p:nvPr/>
        </p:nvGrpSpPr>
        <p:grpSpPr>
          <a:xfrm>
            <a:off x="76200" y="6231700"/>
            <a:ext cx="1138500" cy="540600"/>
            <a:chOff x="0" y="6317500"/>
            <a:chExt cx="1138500" cy="540600"/>
          </a:xfrm>
        </p:grpSpPr>
        <p:sp>
          <p:nvSpPr>
            <p:cNvPr id="429" name="Google Shape;429;p53"/>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53"/>
            <p:cNvPicPr preferRelativeResize="0"/>
            <p:nvPr/>
          </p:nvPicPr>
          <p:blipFill>
            <a:blip r:embed="rId9">
              <a:alphaModFix/>
            </a:blip>
            <a:stretch>
              <a:fillRect/>
            </a:stretch>
          </p:blipFill>
          <p:spPr>
            <a:xfrm>
              <a:off x="0" y="6374075"/>
              <a:ext cx="634894" cy="407725"/>
            </a:xfrm>
            <a:prstGeom prst="rect">
              <a:avLst/>
            </a:prstGeom>
            <a:noFill/>
            <a:ln>
              <a:noFill/>
            </a:ln>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4"/>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Decentralized consensus</a:t>
            </a:r>
            <a:endParaRPr sz="3200">
              <a:solidFill>
                <a:srgbClr val="000000"/>
              </a:solidFill>
              <a:latin typeface="Montserrat"/>
              <a:ea typeface="Montserrat"/>
              <a:cs typeface="Montserrat"/>
              <a:sym typeface="Montserrat"/>
            </a:endParaRPr>
          </a:p>
        </p:txBody>
      </p:sp>
      <p:sp>
        <p:nvSpPr>
          <p:cNvPr id="437" name="Google Shape;437;p54"/>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6</a:t>
            </a:fld>
            <a:endParaRPr>
              <a:latin typeface="Montserrat"/>
              <a:ea typeface="Montserrat"/>
              <a:cs typeface="Montserrat"/>
              <a:sym typeface="Montserrat"/>
            </a:endParaRPr>
          </a:p>
        </p:txBody>
      </p:sp>
      <p:sp>
        <p:nvSpPr>
          <p:cNvPr id="438" name="Google Shape;438;p54"/>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439" name="Google Shape;439;p54"/>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440" name="Google Shape;440;p54"/>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Blockchain adds a way of achieving decentralized consensus to cryptographic security</a:t>
            </a:r>
            <a:endParaRPr sz="2000">
              <a:solidFill>
                <a:srgbClr val="3F3F3F"/>
              </a:solidFill>
              <a:latin typeface="Montserrat"/>
              <a:ea typeface="Montserrat"/>
              <a:cs typeface="Montserrat"/>
              <a:sym typeface="Montserrat"/>
            </a:endParaRPr>
          </a:p>
          <a:p>
            <a:pPr marL="0" lvl="0" indent="0" algn="l" rtl="0">
              <a:spcBef>
                <a:spcPts val="0"/>
              </a:spcBef>
              <a:spcAft>
                <a:spcPts val="0"/>
              </a:spcAft>
              <a:buNone/>
            </a:pPr>
            <a:endParaRPr sz="2000">
              <a:solidFill>
                <a:srgbClr val="3F3F3F"/>
              </a:solidFill>
              <a:latin typeface="Montserrat"/>
              <a:ea typeface="Montserrat"/>
              <a:cs typeface="Montserrat"/>
              <a:sym typeface="Montserrat"/>
            </a:endParaRPr>
          </a:p>
        </p:txBody>
      </p:sp>
      <p:sp>
        <p:nvSpPr>
          <p:cNvPr id="441" name="Google Shape;441;p54"/>
          <p:cNvSpPr txBox="1"/>
          <p:nvPr/>
        </p:nvSpPr>
        <p:spPr>
          <a:xfrm>
            <a:off x="237175" y="1529525"/>
            <a:ext cx="7445100" cy="4141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1100"/>
              <a:buFont typeface="Arial"/>
              <a:buNone/>
            </a:pPr>
            <a:r>
              <a:rPr lang="en-US" sz="1800" b="1">
                <a:solidFill>
                  <a:srgbClr val="3949AB"/>
                </a:solidFill>
                <a:latin typeface="Montserrat"/>
                <a:ea typeface="Montserrat"/>
                <a:cs typeface="Montserrat"/>
                <a:sym typeface="Montserrat"/>
              </a:rPr>
              <a:t>“Proof of Work” consensus algorithm</a:t>
            </a:r>
            <a:endParaRPr sz="1800" b="1">
              <a:solidFill>
                <a:srgbClr val="3949AB"/>
              </a:solidFill>
              <a:latin typeface="Montserrat"/>
              <a:ea typeface="Montserrat"/>
              <a:cs typeface="Montserrat"/>
              <a:sym typeface="Montserrat"/>
            </a:endParaRPr>
          </a:p>
          <a:p>
            <a:pPr marL="457200" marR="0" lvl="0" indent="-317500" algn="l" rtl="0">
              <a:lnSpc>
                <a:spcPct val="115000"/>
              </a:lnSpc>
              <a:spcBef>
                <a:spcPts val="1000"/>
              </a:spcBef>
              <a:spcAft>
                <a:spcPts val="0"/>
              </a:spcAft>
              <a:buClr>
                <a:srgbClr val="9C79E8"/>
              </a:buClr>
              <a:buSzPts val="1400"/>
              <a:buFont typeface="Montserrat"/>
              <a:buChar char="●"/>
            </a:pPr>
            <a:r>
              <a:rPr lang="en-US">
                <a:latin typeface="Montserrat"/>
                <a:ea typeface="Montserrat"/>
                <a:cs typeface="Montserrat"/>
                <a:sym typeface="Montserrat"/>
              </a:rPr>
              <a:t>In 2008 an individual or a group of individuals calling themselves Satoshi Nakamoto published the Bitcoin Whitepaper which described an innovative mechanism known as Proof of Work</a:t>
            </a:r>
            <a:endParaRPr>
              <a:latin typeface="Montserrat"/>
              <a:ea typeface="Montserrat"/>
              <a:cs typeface="Montserrat"/>
              <a:sym typeface="Montserrat"/>
            </a:endParaRPr>
          </a:p>
          <a:p>
            <a:pPr marL="0" marR="0" lvl="0" indent="0" algn="l" rtl="0">
              <a:lnSpc>
                <a:spcPct val="115000"/>
              </a:lnSpc>
              <a:spcBef>
                <a:spcPts val="0"/>
              </a:spcBef>
              <a:spcAft>
                <a:spcPts val="0"/>
              </a:spcAft>
              <a:buNone/>
            </a:pPr>
            <a:endParaRPr>
              <a:latin typeface="Montserrat"/>
              <a:ea typeface="Montserrat"/>
              <a:cs typeface="Montserrat"/>
              <a:sym typeface="Montserrat"/>
            </a:endParaRPr>
          </a:p>
          <a:p>
            <a:pPr marL="457200" marR="0" lvl="0" indent="-317500" algn="l" rtl="0">
              <a:lnSpc>
                <a:spcPct val="115000"/>
              </a:lnSpc>
              <a:spcBef>
                <a:spcPts val="0"/>
              </a:spcBef>
              <a:spcAft>
                <a:spcPts val="0"/>
              </a:spcAft>
              <a:buClr>
                <a:srgbClr val="9C79E8"/>
              </a:buClr>
              <a:buSzPts val="1400"/>
              <a:buFont typeface="Montserrat"/>
              <a:buChar char="●"/>
            </a:pPr>
            <a:r>
              <a:rPr lang="en-US">
                <a:latin typeface="Montserrat"/>
                <a:ea typeface="Montserrat"/>
                <a:cs typeface="Montserrat"/>
                <a:sym typeface="Montserrat"/>
              </a:rPr>
              <a:t>Proof of Work is a computationally complex, energy and hardware intensive, puzzle with an easily verifiable proof used to verify transactions and determine an update to the distributed ledger</a:t>
            </a:r>
            <a:endParaRPr>
              <a:latin typeface="Montserrat"/>
              <a:ea typeface="Montserrat"/>
              <a:cs typeface="Montserrat"/>
              <a:sym typeface="Montserrat"/>
            </a:endParaRPr>
          </a:p>
          <a:p>
            <a:pPr marL="0" marR="0" lvl="0" indent="0" algn="l" rtl="0">
              <a:lnSpc>
                <a:spcPct val="115000"/>
              </a:lnSpc>
              <a:spcBef>
                <a:spcPts val="0"/>
              </a:spcBef>
              <a:spcAft>
                <a:spcPts val="0"/>
              </a:spcAft>
              <a:buNone/>
            </a:pPr>
            <a:endParaRPr>
              <a:latin typeface="Montserrat"/>
              <a:ea typeface="Montserrat"/>
              <a:cs typeface="Montserrat"/>
              <a:sym typeface="Montserrat"/>
            </a:endParaRPr>
          </a:p>
          <a:p>
            <a:pPr marL="457200" marR="0" lvl="0" indent="-317500" algn="l" rtl="0">
              <a:lnSpc>
                <a:spcPct val="115000"/>
              </a:lnSpc>
              <a:spcBef>
                <a:spcPts val="0"/>
              </a:spcBef>
              <a:spcAft>
                <a:spcPts val="0"/>
              </a:spcAft>
              <a:buClr>
                <a:srgbClr val="9C79E8"/>
              </a:buClr>
              <a:buSzPts val="1400"/>
              <a:buFont typeface="Montserrat"/>
              <a:buChar char="●"/>
            </a:pPr>
            <a:r>
              <a:rPr lang="en-US">
                <a:latin typeface="Montserrat"/>
                <a:ea typeface="Montserrat"/>
                <a:cs typeface="Montserrat"/>
                <a:sym typeface="Montserrat"/>
              </a:rPr>
              <a:t>The first network participant (i.e. miner) to solve the puzzle receives a reward.  Other network participants can easily verify the winner’s puzzle solution.  If they agree, they then start solving the next puzzle which includes the next set of transactions.</a:t>
            </a:r>
            <a:endParaRPr>
              <a:latin typeface="Montserrat"/>
              <a:ea typeface="Montserrat"/>
              <a:cs typeface="Montserrat"/>
              <a:sym typeface="Montserrat"/>
            </a:endParaRPr>
          </a:p>
          <a:p>
            <a:pPr marL="0" marR="0" lvl="0" indent="0" algn="l" rtl="0">
              <a:lnSpc>
                <a:spcPct val="115000"/>
              </a:lnSpc>
              <a:spcBef>
                <a:spcPts val="0"/>
              </a:spcBef>
              <a:spcAft>
                <a:spcPts val="0"/>
              </a:spcAft>
              <a:buNone/>
            </a:pPr>
            <a:endParaRPr>
              <a:latin typeface="Montserrat"/>
              <a:ea typeface="Montserrat"/>
              <a:cs typeface="Montserrat"/>
              <a:sym typeface="Montserrat"/>
            </a:endParaRPr>
          </a:p>
          <a:p>
            <a:pPr marL="457200" marR="0" lvl="0" indent="-317500" algn="l" rtl="0">
              <a:lnSpc>
                <a:spcPct val="115000"/>
              </a:lnSpc>
              <a:spcBef>
                <a:spcPts val="0"/>
              </a:spcBef>
              <a:spcAft>
                <a:spcPts val="0"/>
              </a:spcAft>
              <a:buClr>
                <a:srgbClr val="9C79E8"/>
              </a:buClr>
              <a:buSzPts val="1400"/>
              <a:buFont typeface="Montserrat"/>
              <a:buChar char="●"/>
            </a:pPr>
            <a:r>
              <a:rPr lang="en-US">
                <a:latin typeface="Montserrat"/>
                <a:ea typeface="Montserrat"/>
                <a:cs typeface="Montserrat"/>
                <a:sym typeface="Montserrat"/>
              </a:rPr>
              <a:t>Proof of Work enables consensus on the state of the network to be achieved without a central, controlling authority and without trust between the network participants</a:t>
            </a:r>
            <a:endParaRPr>
              <a:latin typeface="Montserrat"/>
              <a:ea typeface="Montserrat"/>
              <a:cs typeface="Montserrat"/>
              <a:sym typeface="Montserrat"/>
            </a:endParaRPr>
          </a:p>
          <a:p>
            <a:pPr marL="0" marR="0" lvl="0" indent="0" algn="l" rtl="0">
              <a:lnSpc>
                <a:spcPct val="115000"/>
              </a:lnSpc>
              <a:spcBef>
                <a:spcPts val="0"/>
              </a:spcBef>
              <a:spcAft>
                <a:spcPts val="0"/>
              </a:spcAft>
              <a:buNone/>
            </a:pPr>
            <a:endParaRPr>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100"/>
              <a:buFont typeface="Arial"/>
              <a:buNone/>
            </a:pPr>
            <a:endParaRPr>
              <a:latin typeface="Montserrat"/>
              <a:ea typeface="Montserrat"/>
              <a:cs typeface="Montserrat"/>
              <a:sym typeface="Montserrat"/>
            </a:endParaRPr>
          </a:p>
        </p:txBody>
      </p:sp>
      <p:sp>
        <p:nvSpPr>
          <p:cNvPr id="442" name="Google Shape;442;p54"/>
          <p:cNvSpPr/>
          <p:nvPr/>
        </p:nvSpPr>
        <p:spPr>
          <a:xfrm>
            <a:off x="7956578" y="4785423"/>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4"/>
          <p:cNvSpPr/>
          <p:nvPr/>
        </p:nvSpPr>
        <p:spPr>
          <a:xfrm>
            <a:off x="10890765" y="4785423"/>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4"/>
          <p:cNvSpPr/>
          <p:nvPr/>
        </p:nvSpPr>
        <p:spPr>
          <a:xfrm>
            <a:off x="7956578" y="2058861"/>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4"/>
          <p:cNvSpPr/>
          <p:nvPr/>
        </p:nvSpPr>
        <p:spPr>
          <a:xfrm>
            <a:off x="10890765" y="2058861"/>
            <a:ext cx="885600" cy="885600"/>
          </a:xfrm>
          <a:prstGeom prst="ellipse">
            <a:avLst/>
          </a:prstGeom>
          <a:solidFill>
            <a:srgbClr val="FFFFFF"/>
          </a:solidFill>
          <a:ln w="38100"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54"/>
          <p:cNvCxnSpPr>
            <a:stCxn id="444" idx="4"/>
            <a:endCxn id="442" idx="0"/>
          </p:cNvCxnSpPr>
          <p:nvPr/>
        </p:nvCxnSpPr>
        <p:spPr>
          <a:xfrm>
            <a:off x="8399378" y="2944461"/>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447" name="Google Shape;447;p54"/>
          <p:cNvCxnSpPr>
            <a:stCxn id="443" idx="2"/>
            <a:endCxn id="442" idx="6"/>
          </p:cNvCxnSpPr>
          <p:nvPr/>
        </p:nvCxnSpPr>
        <p:spPr>
          <a:xfrm rot="10800000">
            <a:off x="8842065" y="5228223"/>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448" name="Google Shape;448;p54"/>
          <p:cNvCxnSpPr>
            <a:stCxn id="445" idx="4"/>
            <a:endCxn id="443" idx="0"/>
          </p:cNvCxnSpPr>
          <p:nvPr/>
        </p:nvCxnSpPr>
        <p:spPr>
          <a:xfrm>
            <a:off x="11333565" y="2944461"/>
            <a:ext cx="0" cy="1841100"/>
          </a:xfrm>
          <a:prstGeom prst="straightConnector1">
            <a:avLst/>
          </a:prstGeom>
          <a:noFill/>
          <a:ln w="38100" cap="flat" cmpd="sng">
            <a:solidFill>
              <a:srgbClr val="3949AB"/>
            </a:solidFill>
            <a:prstDash val="dot"/>
            <a:round/>
            <a:headEnd type="none" w="med" len="med"/>
            <a:tailEnd type="none" w="med" len="med"/>
          </a:ln>
        </p:spPr>
      </p:cxnSp>
      <p:cxnSp>
        <p:nvCxnSpPr>
          <p:cNvPr id="449" name="Google Shape;449;p54"/>
          <p:cNvCxnSpPr>
            <a:stCxn id="445" idx="2"/>
            <a:endCxn id="444" idx="6"/>
          </p:cNvCxnSpPr>
          <p:nvPr/>
        </p:nvCxnSpPr>
        <p:spPr>
          <a:xfrm rot="10800000">
            <a:off x="8842065" y="2501661"/>
            <a:ext cx="2048700" cy="0"/>
          </a:xfrm>
          <a:prstGeom prst="straightConnector1">
            <a:avLst/>
          </a:prstGeom>
          <a:noFill/>
          <a:ln w="38100" cap="flat" cmpd="sng">
            <a:solidFill>
              <a:srgbClr val="3949AB"/>
            </a:solidFill>
            <a:prstDash val="dot"/>
            <a:round/>
            <a:headEnd type="none" w="med" len="med"/>
            <a:tailEnd type="none" w="med" len="med"/>
          </a:ln>
        </p:spPr>
      </p:cxnSp>
      <p:cxnSp>
        <p:nvCxnSpPr>
          <p:cNvPr id="450" name="Google Shape;450;p54"/>
          <p:cNvCxnSpPr>
            <a:stCxn id="445" idx="3"/>
            <a:endCxn id="442" idx="7"/>
          </p:cNvCxnSpPr>
          <p:nvPr/>
        </p:nvCxnSpPr>
        <p:spPr>
          <a:xfrm flipH="1">
            <a:off x="8712558" y="2814767"/>
            <a:ext cx="2307900" cy="2100300"/>
          </a:xfrm>
          <a:prstGeom prst="straightConnector1">
            <a:avLst/>
          </a:prstGeom>
          <a:noFill/>
          <a:ln w="38100" cap="flat" cmpd="sng">
            <a:solidFill>
              <a:srgbClr val="3949AB"/>
            </a:solidFill>
            <a:prstDash val="dot"/>
            <a:round/>
            <a:headEnd type="none" w="med" len="med"/>
            <a:tailEnd type="none" w="med" len="med"/>
          </a:ln>
        </p:spPr>
      </p:cxnSp>
      <p:cxnSp>
        <p:nvCxnSpPr>
          <p:cNvPr id="451" name="Google Shape;451;p54"/>
          <p:cNvCxnSpPr>
            <a:stCxn id="444" idx="5"/>
            <a:endCxn id="443" idx="1"/>
          </p:cNvCxnSpPr>
          <p:nvPr/>
        </p:nvCxnSpPr>
        <p:spPr>
          <a:xfrm>
            <a:off x="8712485" y="2814767"/>
            <a:ext cx="2307900" cy="2100300"/>
          </a:xfrm>
          <a:prstGeom prst="straightConnector1">
            <a:avLst/>
          </a:prstGeom>
          <a:noFill/>
          <a:ln w="38100" cap="flat" cmpd="sng">
            <a:solidFill>
              <a:srgbClr val="3949AB"/>
            </a:solidFill>
            <a:prstDash val="dot"/>
            <a:round/>
            <a:headEnd type="none" w="med" len="med"/>
            <a:tailEnd type="none" w="med" len="med"/>
          </a:ln>
        </p:spPr>
      </p:cxnSp>
      <p:sp>
        <p:nvSpPr>
          <p:cNvPr id="452" name="Google Shape;452;p54"/>
          <p:cNvSpPr/>
          <p:nvPr/>
        </p:nvSpPr>
        <p:spPr>
          <a:xfrm>
            <a:off x="11297288" y="2481788"/>
            <a:ext cx="249900" cy="28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 name="Google Shape;453;p54"/>
          <p:cNvPicPr preferRelativeResize="0"/>
          <p:nvPr/>
        </p:nvPicPr>
        <p:blipFill>
          <a:blip r:embed="rId3">
            <a:alphaModFix/>
          </a:blip>
          <a:stretch>
            <a:fillRect/>
          </a:stretch>
        </p:blipFill>
        <p:spPr>
          <a:xfrm>
            <a:off x="8109075" y="4915075"/>
            <a:ext cx="583475" cy="583475"/>
          </a:xfrm>
          <a:prstGeom prst="rect">
            <a:avLst/>
          </a:prstGeom>
          <a:noFill/>
          <a:ln>
            <a:noFill/>
          </a:ln>
        </p:spPr>
      </p:pic>
      <p:pic>
        <p:nvPicPr>
          <p:cNvPr id="454" name="Google Shape;454;p54"/>
          <p:cNvPicPr preferRelativeResize="0"/>
          <p:nvPr/>
        </p:nvPicPr>
        <p:blipFill>
          <a:blip r:embed="rId3">
            <a:alphaModFix/>
          </a:blip>
          <a:stretch>
            <a:fillRect/>
          </a:stretch>
        </p:blipFill>
        <p:spPr>
          <a:xfrm>
            <a:off x="8107638" y="2209913"/>
            <a:ext cx="583475" cy="583475"/>
          </a:xfrm>
          <a:prstGeom prst="rect">
            <a:avLst/>
          </a:prstGeom>
          <a:noFill/>
          <a:ln>
            <a:noFill/>
          </a:ln>
        </p:spPr>
      </p:pic>
      <p:sp>
        <p:nvSpPr>
          <p:cNvPr id="455" name="Google Shape;455;p54"/>
          <p:cNvSpPr/>
          <p:nvPr/>
        </p:nvSpPr>
        <p:spPr>
          <a:xfrm>
            <a:off x="9638325" y="3645300"/>
            <a:ext cx="583500" cy="45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54"/>
          <p:cNvPicPr preferRelativeResize="0"/>
          <p:nvPr/>
        </p:nvPicPr>
        <p:blipFill>
          <a:blip r:embed="rId3">
            <a:alphaModFix/>
          </a:blip>
          <a:stretch>
            <a:fillRect/>
          </a:stretch>
        </p:blipFill>
        <p:spPr>
          <a:xfrm>
            <a:off x="11041738" y="2209913"/>
            <a:ext cx="583475" cy="583475"/>
          </a:xfrm>
          <a:prstGeom prst="rect">
            <a:avLst/>
          </a:prstGeom>
          <a:noFill/>
          <a:ln>
            <a:noFill/>
          </a:ln>
        </p:spPr>
      </p:pic>
      <p:pic>
        <p:nvPicPr>
          <p:cNvPr id="457" name="Google Shape;457;p54"/>
          <p:cNvPicPr preferRelativeResize="0"/>
          <p:nvPr/>
        </p:nvPicPr>
        <p:blipFill>
          <a:blip r:embed="rId3">
            <a:alphaModFix/>
          </a:blip>
          <a:stretch>
            <a:fillRect/>
          </a:stretch>
        </p:blipFill>
        <p:spPr>
          <a:xfrm>
            <a:off x="11040438" y="4936613"/>
            <a:ext cx="583475" cy="583475"/>
          </a:xfrm>
          <a:prstGeom prst="rect">
            <a:avLst/>
          </a:prstGeom>
          <a:noFill/>
          <a:ln>
            <a:noFill/>
          </a:ln>
        </p:spPr>
      </p:pic>
      <p:pic>
        <p:nvPicPr>
          <p:cNvPr id="458" name="Google Shape;458;p54"/>
          <p:cNvPicPr preferRelativeResize="0"/>
          <p:nvPr/>
        </p:nvPicPr>
        <p:blipFill>
          <a:blip r:embed="rId4">
            <a:alphaModFix/>
          </a:blip>
          <a:stretch>
            <a:fillRect/>
          </a:stretch>
        </p:blipFill>
        <p:spPr>
          <a:xfrm>
            <a:off x="9638325" y="3636775"/>
            <a:ext cx="583450" cy="583450"/>
          </a:xfrm>
          <a:prstGeom prst="rect">
            <a:avLst/>
          </a:prstGeom>
          <a:noFill/>
          <a:ln>
            <a:noFill/>
          </a:ln>
        </p:spPr>
      </p:pic>
      <p:grpSp>
        <p:nvGrpSpPr>
          <p:cNvPr id="459" name="Google Shape;459;p54"/>
          <p:cNvGrpSpPr/>
          <p:nvPr/>
        </p:nvGrpSpPr>
        <p:grpSpPr>
          <a:xfrm>
            <a:off x="76200" y="6231700"/>
            <a:ext cx="1138500" cy="540600"/>
            <a:chOff x="0" y="6317500"/>
            <a:chExt cx="1138500" cy="540600"/>
          </a:xfrm>
        </p:grpSpPr>
        <p:sp>
          <p:nvSpPr>
            <p:cNvPr id="460" name="Google Shape;460;p54"/>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1" name="Google Shape;461;p54"/>
            <p:cNvPicPr preferRelativeResize="0"/>
            <p:nvPr/>
          </p:nvPicPr>
          <p:blipFill>
            <a:blip r:embed="rId5">
              <a:alphaModFix/>
            </a:blip>
            <a:stretch>
              <a:fillRect/>
            </a:stretch>
          </p:blipFill>
          <p:spPr>
            <a:xfrm>
              <a:off x="0" y="6374075"/>
              <a:ext cx="634894" cy="407725"/>
            </a:xfrm>
            <a:prstGeom prst="rect">
              <a:avLst/>
            </a:prstGeom>
            <a:noFill/>
            <a:ln>
              <a:noFill/>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Smart contracts</a:t>
            </a:r>
            <a:endParaRPr sz="3200">
              <a:solidFill>
                <a:srgbClr val="000000"/>
              </a:solidFill>
              <a:latin typeface="Montserrat"/>
              <a:ea typeface="Montserrat"/>
              <a:cs typeface="Montserrat"/>
              <a:sym typeface="Montserrat"/>
            </a:endParaRPr>
          </a:p>
        </p:txBody>
      </p:sp>
      <p:sp>
        <p:nvSpPr>
          <p:cNvPr id="468" name="Google Shape;468;p55"/>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7</a:t>
            </a:fld>
            <a:endParaRPr>
              <a:latin typeface="Montserrat"/>
              <a:ea typeface="Montserrat"/>
              <a:cs typeface="Montserrat"/>
              <a:sym typeface="Montserrat"/>
            </a:endParaRPr>
          </a:p>
        </p:txBody>
      </p:sp>
      <p:sp>
        <p:nvSpPr>
          <p:cNvPr id="469" name="Google Shape;469;p55"/>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470" name="Google Shape;470;p55"/>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sp>
        <p:nvSpPr>
          <p:cNvPr id="471" name="Google Shape;471;p55"/>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Ethereum was the previous blockchain to introduce the notion of  self-executing smart contracts </a:t>
            </a:r>
            <a:endParaRPr sz="2000">
              <a:solidFill>
                <a:srgbClr val="3F3F3F"/>
              </a:solidFill>
              <a:latin typeface="Montserrat"/>
              <a:ea typeface="Montserrat"/>
              <a:cs typeface="Montserrat"/>
              <a:sym typeface="Montserrat"/>
            </a:endParaRPr>
          </a:p>
        </p:txBody>
      </p:sp>
      <p:sp>
        <p:nvSpPr>
          <p:cNvPr id="472" name="Google Shape;472;p55"/>
          <p:cNvSpPr txBox="1"/>
          <p:nvPr/>
        </p:nvSpPr>
        <p:spPr>
          <a:xfrm>
            <a:off x="323800" y="2294700"/>
            <a:ext cx="5645700" cy="37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a:solidFill>
                  <a:srgbClr val="3949AB"/>
                </a:solidFill>
                <a:latin typeface="Montserrat"/>
                <a:ea typeface="Montserrat"/>
                <a:cs typeface="Montserrat"/>
                <a:sym typeface="Montserrat"/>
              </a:rPr>
              <a:t>Smart contracts, Dapps and DAOs</a:t>
            </a:r>
            <a:endParaRPr sz="1800" b="1">
              <a:solidFill>
                <a:srgbClr val="3949AB"/>
              </a:solidFill>
              <a:latin typeface="Montserrat"/>
              <a:ea typeface="Montserrat"/>
              <a:cs typeface="Montserrat"/>
              <a:sym typeface="Montserrat"/>
            </a:endParaRPr>
          </a:p>
          <a:p>
            <a:pPr marL="0" lvl="0" indent="0" algn="l" rtl="0">
              <a:lnSpc>
                <a:spcPct val="100000"/>
              </a:lnSpc>
              <a:spcBef>
                <a:spcPts val="1000"/>
              </a:spcBef>
              <a:spcAft>
                <a:spcPts val="0"/>
              </a:spcAft>
              <a:buNone/>
            </a:pPr>
            <a:r>
              <a:rPr lang="en-US">
                <a:latin typeface="Montserrat"/>
                <a:ea typeface="Montserrat"/>
                <a:cs typeface="Montserrat"/>
                <a:sym typeface="Montserrat"/>
              </a:rPr>
              <a:t>Smart contracts are code that is stored on the blockchain and self-executes using the trust and security of the blockchain network. </a:t>
            </a:r>
            <a:endParaRPr>
              <a:latin typeface="Montserrat"/>
              <a:ea typeface="Montserrat"/>
              <a:cs typeface="Montserrat"/>
              <a:sym typeface="Montserrat"/>
            </a:endParaRPr>
          </a:p>
          <a:p>
            <a:pPr marL="0" lvl="0" indent="0" algn="l" rtl="0">
              <a:lnSpc>
                <a:spcPct val="100000"/>
              </a:lnSpc>
              <a:spcBef>
                <a:spcPts val="1000"/>
              </a:spcBef>
              <a:spcAft>
                <a:spcPts val="0"/>
              </a:spcAft>
              <a:buNone/>
            </a:pPr>
            <a:r>
              <a:rPr lang="en-US">
                <a:latin typeface="Montserrat"/>
                <a:ea typeface="Montserrat"/>
                <a:cs typeface="Montserrat"/>
                <a:sym typeface="Montserrat"/>
              </a:rPr>
              <a:t>They provide an application logic that runs in a distributed fashion on the Ethereum blockchain and operates using the power of the Turing-complete Ethereum Virtual Machine (EVM), allowing for enhanced or completely redesign business processes and services. </a:t>
            </a:r>
            <a:endParaRPr>
              <a:latin typeface="Montserrat"/>
              <a:ea typeface="Montserrat"/>
              <a:cs typeface="Montserrat"/>
              <a:sym typeface="Montserrat"/>
            </a:endParaRPr>
          </a:p>
          <a:p>
            <a:pPr marL="0" lvl="0" indent="0" algn="l" rtl="0">
              <a:lnSpc>
                <a:spcPct val="100000"/>
              </a:lnSpc>
              <a:spcBef>
                <a:spcPts val="1000"/>
              </a:spcBef>
              <a:spcAft>
                <a:spcPts val="1000"/>
              </a:spcAft>
              <a:buNone/>
            </a:pPr>
            <a:r>
              <a:rPr lang="en-US">
                <a:latin typeface="Montserrat"/>
                <a:ea typeface="Montserrat"/>
                <a:cs typeface="Montserrat"/>
                <a:sym typeface="Montserrat"/>
              </a:rPr>
              <a:t>Collections of integrated smart contracts and traditional web technologies realize a new breed of decentralized applications (dapps) and a create a vision for decentralized autonomous organizations (DAOs)</a:t>
            </a:r>
            <a:endParaRPr>
              <a:latin typeface="Montserrat"/>
              <a:ea typeface="Montserrat"/>
              <a:cs typeface="Montserrat"/>
              <a:sym typeface="Montserrat"/>
            </a:endParaRPr>
          </a:p>
        </p:txBody>
      </p:sp>
      <p:grpSp>
        <p:nvGrpSpPr>
          <p:cNvPr id="473" name="Google Shape;473;p55"/>
          <p:cNvGrpSpPr/>
          <p:nvPr/>
        </p:nvGrpSpPr>
        <p:grpSpPr>
          <a:xfrm>
            <a:off x="6399898" y="2365380"/>
            <a:ext cx="2407788" cy="3005077"/>
            <a:chOff x="2411550" y="1161225"/>
            <a:chExt cx="2486100" cy="3252600"/>
          </a:xfrm>
        </p:grpSpPr>
        <p:sp>
          <p:nvSpPr>
            <p:cNvPr id="474" name="Google Shape;474;p55"/>
            <p:cNvSpPr/>
            <p:nvPr/>
          </p:nvSpPr>
          <p:spPr>
            <a:xfrm>
              <a:off x="2411550" y="1161225"/>
              <a:ext cx="2486100" cy="3252600"/>
            </a:xfrm>
            <a:prstGeom prst="rect">
              <a:avLst/>
            </a:prstGeom>
            <a:noFill/>
            <a:ln w="2857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75" name="Google Shape;475;p55"/>
            <p:cNvSpPr txBox="1"/>
            <p:nvPr/>
          </p:nvSpPr>
          <p:spPr>
            <a:xfrm>
              <a:off x="2411550" y="1161225"/>
              <a:ext cx="16197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3949AB"/>
                  </a:solidFill>
                  <a:latin typeface="Roboto"/>
                  <a:ea typeface="Roboto"/>
                  <a:cs typeface="Roboto"/>
                  <a:sym typeface="Roboto"/>
                </a:rPr>
                <a:t>Contract</a:t>
              </a:r>
              <a:endParaRPr sz="1000">
                <a:solidFill>
                  <a:srgbClr val="3949AB"/>
                </a:solidFill>
                <a:latin typeface="Roboto"/>
                <a:ea typeface="Roboto"/>
                <a:cs typeface="Roboto"/>
                <a:sym typeface="Roboto"/>
              </a:endParaRPr>
            </a:p>
          </p:txBody>
        </p:sp>
        <p:sp>
          <p:nvSpPr>
            <p:cNvPr id="476" name="Google Shape;476;p55"/>
            <p:cNvSpPr/>
            <p:nvPr/>
          </p:nvSpPr>
          <p:spPr>
            <a:xfrm>
              <a:off x="2514783" y="1610700"/>
              <a:ext cx="661200" cy="2184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3949AB"/>
                  </a:solidFill>
                  <a:latin typeface="Roboto"/>
                  <a:ea typeface="Roboto"/>
                  <a:cs typeface="Roboto"/>
                  <a:sym typeface="Roboto"/>
                </a:rPr>
                <a:t>Offer</a:t>
              </a:r>
              <a:endParaRPr sz="800">
                <a:solidFill>
                  <a:srgbClr val="3949AB"/>
                </a:solidFill>
                <a:latin typeface="Roboto"/>
                <a:ea typeface="Roboto"/>
                <a:cs typeface="Roboto"/>
                <a:sym typeface="Roboto"/>
              </a:endParaRPr>
            </a:p>
          </p:txBody>
        </p:sp>
        <p:sp>
          <p:nvSpPr>
            <p:cNvPr id="477" name="Google Shape;477;p55"/>
            <p:cNvSpPr/>
            <p:nvPr/>
          </p:nvSpPr>
          <p:spPr>
            <a:xfrm>
              <a:off x="2514775" y="1920638"/>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78" name="Google Shape;478;p55"/>
            <p:cNvSpPr/>
            <p:nvPr/>
          </p:nvSpPr>
          <p:spPr>
            <a:xfrm>
              <a:off x="2514775" y="2064213"/>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79" name="Google Shape;479;p55"/>
            <p:cNvSpPr/>
            <p:nvPr/>
          </p:nvSpPr>
          <p:spPr>
            <a:xfrm>
              <a:off x="2514775" y="2207775"/>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0" name="Google Shape;480;p55"/>
            <p:cNvSpPr/>
            <p:nvPr/>
          </p:nvSpPr>
          <p:spPr>
            <a:xfrm>
              <a:off x="2514787" y="2496575"/>
              <a:ext cx="1355400" cy="2184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3949AB"/>
                  </a:solidFill>
                  <a:latin typeface="Roboto"/>
                  <a:ea typeface="Roboto"/>
                  <a:cs typeface="Roboto"/>
                  <a:sym typeface="Roboto"/>
                </a:rPr>
                <a:t>Consideration</a:t>
              </a:r>
              <a:endParaRPr sz="800">
                <a:solidFill>
                  <a:srgbClr val="3949AB"/>
                </a:solidFill>
                <a:latin typeface="Roboto"/>
                <a:ea typeface="Roboto"/>
                <a:cs typeface="Roboto"/>
                <a:sym typeface="Roboto"/>
              </a:endParaRPr>
            </a:p>
          </p:txBody>
        </p:sp>
        <p:sp>
          <p:nvSpPr>
            <p:cNvPr id="481" name="Google Shape;481;p55"/>
            <p:cNvSpPr/>
            <p:nvPr/>
          </p:nvSpPr>
          <p:spPr>
            <a:xfrm>
              <a:off x="2514775" y="2806500"/>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2" name="Google Shape;482;p55"/>
            <p:cNvSpPr/>
            <p:nvPr/>
          </p:nvSpPr>
          <p:spPr>
            <a:xfrm>
              <a:off x="2514775" y="2950075"/>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3" name="Google Shape;483;p55"/>
            <p:cNvSpPr/>
            <p:nvPr/>
          </p:nvSpPr>
          <p:spPr>
            <a:xfrm>
              <a:off x="2514775" y="3093638"/>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4" name="Google Shape;484;p55"/>
            <p:cNvSpPr/>
            <p:nvPr/>
          </p:nvSpPr>
          <p:spPr>
            <a:xfrm>
              <a:off x="2514790" y="3382425"/>
              <a:ext cx="1275300" cy="2184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3949AB"/>
                  </a:solidFill>
                  <a:latin typeface="Roboto"/>
                  <a:ea typeface="Roboto"/>
                  <a:cs typeface="Roboto"/>
                  <a:sym typeface="Roboto"/>
                </a:rPr>
                <a:t>Acceptance</a:t>
              </a:r>
              <a:endParaRPr sz="800">
                <a:solidFill>
                  <a:srgbClr val="3949AB"/>
                </a:solidFill>
                <a:latin typeface="Roboto"/>
                <a:ea typeface="Roboto"/>
                <a:cs typeface="Roboto"/>
                <a:sym typeface="Roboto"/>
              </a:endParaRPr>
            </a:p>
          </p:txBody>
        </p:sp>
        <p:sp>
          <p:nvSpPr>
            <p:cNvPr id="485" name="Google Shape;485;p55"/>
            <p:cNvSpPr/>
            <p:nvPr/>
          </p:nvSpPr>
          <p:spPr>
            <a:xfrm>
              <a:off x="2514775" y="3692363"/>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6" name="Google Shape;486;p55"/>
            <p:cNvSpPr/>
            <p:nvPr/>
          </p:nvSpPr>
          <p:spPr>
            <a:xfrm>
              <a:off x="2514775" y="3835938"/>
              <a:ext cx="2189100" cy="97800"/>
            </a:xfrm>
            <a:prstGeom prst="rect">
              <a:avLst/>
            </a:prstGeom>
            <a:no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grpSp>
      <p:grpSp>
        <p:nvGrpSpPr>
          <p:cNvPr id="487" name="Google Shape;487;p55"/>
          <p:cNvGrpSpPr/>
          <p:nvPr/>
        </p:nvGrpSpPr>
        <p:grpSpPr>
          <a:xfrm>
            <a:off x="8937512" y="2365380"/>
            <a:ext cx="2555959" cy="3005077"/>
            <a:chOff x="5691625" y="1161225"/>
            <a:chExt cx="2486100" cy="3252600"/>
          </a:xfrm>
        </p:grpSpPr>
        <p:sp>
          <p:nvSpPr>
            <p:cNvPr id="488" name="Google Shape;488;p55"/>
            <p:cNvSpPr/>
            <p:nvPr/>
          </p:nvSpPr>
          <p:spPr>
            <a:xfrm>
              <a:off x="5691625" y="1161225"/>
              <a:ext cx="2486100" cy="3252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3949AB"/>
                </a:solidFill>
              </a:endParaRPr>
            </a:p>
          </p:txBody>
        </p:sp>
        <p:sp>
          <p:nvSpPr>
            <p:cNvPr id="489" name="Google Shape;489;p55"/>
            <p:cNvSpPr txBox="1"/>
            <p:nvPr/>
          </p:nvSpPr>
          <p:spPr>
            <a:xfrm>
              <a:off x="5691625" y="1161225"/>
              <a:ext cx="16197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3949AB"/>
                  </a:solidFill>
                  <a:latin typeface="Roboto"/>
                  <a:ea typeface="Roboto"/>
                  <a:cs typeface="Roboto"/>
                  <a:sym typeface="Roboto"/>
                </a:rPr>
                <a:t>&lt;smart contract&gt;</a:t>
              </a:r>
              <a:endParaRPr sz="800">
                <a:solidFill>
                  <a:srgbClr val="3949AB"/>
                </a:solidFill>
                <a:latin typeface="Roboto"/>
                <a:ea typeface="Roboto"/>
                <a:cs typeface="Roboto"/>
                <a:sym typeface="Roboto"/>
              </a:endParaRPr>
            </a:p>
          </p:txBody>
        </p:sp>
        <p:sp>
          <p:nvSpPr>
            <p:cNvPr id="490" name="Google Shape;490;p55"/>
            <p:cNvSpPr txBox="1"/>
            <p:nvPr/>
          </p:nvSpPr>
          <p:spPr>
            <a:xfrm>
              <a:off x="5691625" y="1571375"/>
              <a:ext cx="2486100" cy="20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3949AB"/>
                  </a:solidFill>
                </a:rPr>
                <a:t>contract OfferContract {</a:t>
              </a:r>
              <a:endParaRPr sz="800">
                <a:solidFill>
                  <a:srgbClr val="3949AB"/>
                </a:solidFill>
              </a:endParaRPr>
            </a:p>
            <a:p>
              <a:pPr marL="0" lvl="0" indent="0" algn="l" rtl="0">
                <a:spcBef>
                  <a:spcPts val="0"/>
                </a:spcBef>
                <a:spcAft>
                  <a:spcPts val="0"/>
                </a:spcAft>
                <a:buNone/>
              </a:pPr>
              <a:r>
                <a:rPr lang="en-US" sz="800">
                  <a:solidFill>
                    <a:srgbClr val="3949AB"/>
                  </a:solidFill>
                </a:rPr>
                <a:t>	uint public acceptance_rate = 50;</a:t>
              </a:r>
              <a:endParaRPr sz="800">
                <a:solidFill>
                  <a:srgbClr val="3949AB"/>
                </a:solidFill>
              </a:endParaRPr>
            </a:p>
            <a:p>
              <a:pPr marL="0" lvl="0" indent="0" algn="l" rtl="0">
                <a:spcBef>
                  <a:spcPts val="0"/>
                </a:spcBef>
                <a:spcAft>
                  <a:spcPts val="0"/>
                </a:spcAft>
                <a:buNone/>
              </a:pPr>
              <a:r>
                <a:rPr lang="en-US" sz="800">
                  <a:solidFill>
                    <a:srgbClr val="3949AB"/>
                  </a:solidFill>
                </a:rPr>
                <a:t>	mapping (address =&gt; uint) tradeAccount;</a:t>
              </a:r>
              <a:endParaRPr sz="800">
                <a:solidFill>
                  <a:srgbClr val="3949AB"/>
                </a:solidFill>
              </a:endParaRPr>
            </a:p>
            <a:p>
              <a:pPr marL="0" lvl="0" indent="0" algn="l" rtl="0">
                <a:spcBef>
                  <a:spcPts val="0"/>
                </a:spcBef>
                <a:spcAft>
                  <a:spcPts val="0"/>
                </a:spcAft>
                <a:buNone/>
              </a:pPr>
              <a:r>
                <a:rPr lang="en-US" sz="800">
                  <a:solidFill>
                    <a:srgbClr val="3949AB"/>
                  </a:solidFill>
                </a:rPr>
                <a:t>	mapping (address =&gt; uint) coinAccount;</a:t>
              </a:r>
              <a:endParaRPr sz="800">
                <a:solidFill>
                  <a:srgbClr val="3949AB"/>
                </a:solidFill>
              </a:endParaRPr>
            </a:p>
            <a:p>
              <a:pPr marL="0" lvl="0" indent="0" algn="l" rtl="0">
                <a:spcBef>
                  <a:spcPts val="0"/>
                </a:spcBef>
                <a:spcAft>
                  <a:spcPts val="0"/>
                </a:spcAft>
                <a:buNone/>
              </a:pPr>
              <a:r>
                <a:rPr lang="en-US" sz="800">
                  <a:solidFill>
                    <a:srgbClr val="3949AB"/>
                  </a:solidFill>
                </a:rPr>
                <a:t>	address public owner;</a:t>
              </a:r>
              <a:endParaRPr sz="800">
                <a:solidFill>
                  <a:srgbClr val="3949AB"/>
                </a:solidFill>
              </a:endParaRPr>
            </a:p>
            <a:p>
              <a:pPr marL="0" lvl="0" indent="0" algn="l" rtl="0">
                <a:spcBef>
                  <a:spcPts val="0"/>
                </a:spcBef>
                <a:spcAft>
                  <a:spcPts val="0"/>
                </a:spcAft>
                <a:buNone/>
              </a:pPr>
              <a:r>
                <a:rPr lang="en-US" sz="800">
                  <a:solidFill>
                    <a:srgbClr val="3949AB"/>
                  </a:solidFill>
                </a:rPr>
                <a:t>	</a:t>
              </a:r>
              <a:endParaRPr sz="800">
                <a:solidFill>
                  <a:srgbClr val="3949AB"/>
                </a:solidFill>
              </a:endParaRPr>
            </a:p>
            <a:p>
              <a:pPr marL="0" lvl="0" indent="0" algn="l" rtl="0">
                <a:spcBef>
                  <a:spcPts val="0"/>
                </a:spcBef>
                <a:spcAft>
                  <a:spcPts val="0"/>
                </a:spcAft>
                <a:buNone/>
              </a:pPr>
              <a:r>
                <a:rPr lang="en-US" sz="800">
                  <a:solidFill>
                    <a:srgbClr val="3949AB"/>
                  </a:solidFill>
                </a:rPr>
                <a:t>	function Consideration() {</a:t>
              </a:r>
              <a:endParaRPr sz="800">
                <a:solidFill>
                  <a:srgbClr val="3949AB"/>
                </a:solidFill>
              </a:endParaRPr>
            </a:p>
            <a:p>
              <a:pPr marL="0" lvl="0" indent="0" algn="l" rtl="0">
                <a:spcBef>
                  <a:spcPts val="0"/>
                </a:spcBef>
                <a:spcAft>
                  <a:spcPts val="0"/>
                </a:spcAft>
                <a:buNone/>
              </a:pPr>
              <a:r>
                <a:rPr lang="en-US" sz="800">
                  <a:solidFill>
                    <a:srgbClr val="3949AB"/>
                  </a:solidFill>
                </a:rPr>
                <a:t>		owner = msg.sender;</a:t>
              </a:r>
              <a:endParaRPr sz="800">
                <a:solidFill>
                  <a:srgbClr val="3949AB"/>
                </a:solidFill>
              </a:endParaRPr>
            </a:p>
            <a:p>
              <a:pPr marL="0" lvl="0" indent="0" algn="l" rtl="0">
                <a:spcBef>
                  <a:spcPts val="0"/>
                </a:spcBef>
                <a:spcAft>
                  <a:spcPts val="0"/>
                </a:spcAft>
                <a:buNone/>
              </a:pPr>
              <a:r>
                <a:rPr lang="en-US" sz="800">
                  <a:solidFill>
                    <a:srgbClr val="3949AB"/>
                  </a:solidFill>
                </a:rPr>
                <a:t>	}</a:t>
              </a:r>
              <a:endParaRPr sz="800">
                <a:solidFill>
                  <a:srgbClr val="3949AB"/>
                </a:solidFill>
              </a:endParaRPr>
            </a:p>
            <a:p>
              <a:pPr marL="0" lvl="0" indent="0" algn="l" rtl="0">
                <a:spcBef>
                  <a:spcPts val="0"/>
                </a:spcBef>
                <a:spcAft>
                  <a:spcPts val="0"/>
                </a:spcAft>
                <a:buNone/>
              </a:pPr>
              <a:r>
                <a:rPr lang="en-US" sz="800">
                  <a:solidFill>
                    <a:srgbClr val="3949AB"/>
                  </a:solidFill>
                </a:rPr>
                <a:t>	modifier onlyOwner {</a:t>
              </a:r>
              <a:endParaRPr sz="800">
                <a:solidFill>
                  <a:srgbClr val="3949AB"/>
                </a:solidFill>
              </a:endParaRPr>
            </a:p>
            <a:p>
              <a:pPr marL="0" lvl="0" indent="0" algn="l" rtl="0">
                <a:spcBef>
                  <a:spcPts val="0"/>
                </a:spcBef>
                <a:spcAft>
                  <a:spcPts val="0"/>
                </a:spcAft>
                <a:buNone/>
              </a:pPr>
              <a:r>
                <a:rPr lang="en-US" sz="800">
                  <a:solidFill>
                    <a:srgbClr val="3949AB"/>
                  </a:solidFill>
                </a:rPr>
                <a:t>	if (msg.sender != owner) sign;</a:t>
              </a:r>
              <a:endParaRPr sz="800">
                <a:solidFill>
                  <a:srgbClr val="3949AB"/>
                </a:solidFill>
              </a:endParaRPr>
            </a:p>
            <a:p>
              <a:pPr marL="0" lvl="0" indent="0" algn="l" rtl="0">
                <a:spcBef>
                  <a:spcPts val="0"/>
                </a:spcBef>
                <a:spcAft>
                  <a:spcPts val="0"/>
                </a:spcAft>
                <a:buNone/>
              </a:pPr>
              <a:r>
                <a:rPr lang="en-US" sz="800">
                  <a:solidFill>
                    <a:srgbClr val="3949AB"/>
                  </a:solidFill>
                </a:rPr>
                <a:t>	}</a:t>
              </a:r>
              <a:endParaRPr sz="800">
                <a:solidFill>
                  <a:srgbClr val="3949AB"/>
                </a:solidFill>
              </a:endParaRPr>
            </a:p>
            <a:p>
              <a:pPr marL="0" lvl="0" indent="0" algn="l" rtl="0">
                <a:spcBef>
                  <a:spcPts val="0"/>
                </a:spcBef>
                <a:spcAft>
                  <a:spcPts val="0"/>
                </a:spcAft>
                <a:buNone/>
              </a:pPr>
              <a:r>
                <a:rPr lang="en-US" sz="800">
                  <a:solidFill>
                    <a:srgbClr val="3949AB"/>
                  </a:solidFill>
                </a:rPr>
                <a:t>	function setAccept(uint rate) onlyOwner {</a:t>
              </a:r>
              <a:endParaRPr sz="800">
                <a:solidFill>
                  <a:srgbClr val="3949AB"/>
                </a:solidFill>
              </a:endParaRPr>
            </a:p>
            <a:p>
              <a:pPr marL="0" lvl="0" indent="0" algn="l" rtl="0">
                <a:spcBef>
                  <a:spcPts val="0"/>
                </a:spcBef>
                <a:spcAft>
                  <a:spcPts val="0"/>
                </a:spcAft>
                <a:buNone/>
              </a:pPr>
              <a:r>
                <a:rPr lang="en-US" sz="800">
                  <a:solidFill>
                    <a:srgbClr val="3949AB"/>
                  </a:solidFill>
                </a:rPr>
                <a:t>		acceptance_rate = rate;</a:t>
              </a:r>
              <a:endParaRPr sz="800">
                <a:solidFill>
                  <a:srgbClr val="3949AB"/>
                </a:solidFill>
              </a:endParaRPr>
            </a:p>
            <a:p>
              <a:pPr marL="0" lvl="0" indent="0" algn="l" rtl="0">
                <a:spcBef>
                  <a:spcPts val="0"/>
                </a:spcBef>
                <a:spcAft>
                  <a:spcPts val="0"/>
                </a:spcAft>
                <a:buNone/>
              </a:pPr>
              <a:r>
                <a:rPr lang="en-US" sz="800">
                  <a:solidFill>
                    <a:srgbClr val="3949AB"/>
                  </a:solidFill>
                </a:rPr>
                <a:t>	}</a:t>
              </a:r>
              <a:endParaRPr sz="800">
                <a:solidFill>
                  <a:srgbClr val="3949AB"/>
                </a:solidFill>
              </a:endParaRPr>
            </a:p>
            <a:p>
              <a:pPr marL="0" lvl="0" indent="0" algn="l" rtl="0">
                <a:spcBef>
                  <a:spcPts val="0"/>
                </a:spcBef>
                <a:spcAft>
                  <a:spcPts val="0"/>
                </a:spcAft>
                <a:buNone/>
              </a:pPr>
              <a:endParaRPr sz="800">
                <a:solidFill>
                  <a:srgbClr val="3949AB"/>
                </a:solidFill>
              </a:endParaRPr>
            </a:p>
          </p:txBody>
        </p:sp>
        <p:sp>
          <p:nvSpPr>
            <p:cNvPr id="491" name="Google Shape;491;p55"/>
            <p:cNvSpPr txBox="1"/>
            <p:nvPr/>
          </p:nvSpPr>
          <p:spPr>
            <a:xfrm>
              <a:off x="5691625" y="3600825"/>
              <a:ext cx="17298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3949AB"/>
                  </a:solidFill>
                </a:rPr>
                <a:t>&lt;/smart contract&gt;</a:t>
              </a:r>
              <a:endParaRPr sz="800">
                <a:solidFill>
                  <a:srgbClr val="3949AB"/>
                </a:solidFill>
              </a:endParaRPr>
            </a:p>
          </p:txBody>
        </p:sp>
      </p:grpSp>
      <p:grpSp>
        <p:nvGrpSpPr>
          <p:cNvPr id="492" name="Google Shape;492;p55"/>
          <p:cNvGrpSpPr/>
          <p:nvPr/>
        </p:nvGrpSpPr>
        <p:grpSpPr>
          <a:xfrm>
            <a:off x="76200" y="6231700"/>
            <a:ext cx="1138500" cy="540600"/>
            <a:chOff x="0" y="6317500"/>
            <a:chExt cx="1138500" cy="540600"/>
          </a:xfrm>
        </p:grpSpPr>
        <p:sp>
          <p:nvSpPr>
            <p:cNvPr id="493" name="Google Shape;493;p55"/>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55"/>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Technical and operational challenges</a:t>
            </a:r>
            <a:br>
              <a:rPr lang="en-US" sz="3200">
                <a:solidFill>
                  <a:schemeClr val="dk2"/>
                </a:solidFill>
                <a:latin typeface="Montserrat"/>
                <a:ea typeface="Montserrat"/>
                <a:cs typeface="Montserrat"/>
                <a:sym typeface="Montserrat"/>
              </a:rPr>
            </a:br>
            <a:endParaRPr sz="3200">
              <a:solidFill>
                <a:srgbClr val="000000"/>
              </a:solidFill>
              <a:latin typeface="Montserrat"/>
              <a:ea typeface="Montserrat"/>
              <a:cs typeface="Montserrat"/>
              <a:sym typeface="Montserrat"/>
            </a:endParaRPr>
          </a:p>
        </p:txBody>
      </p:sp>
      <p:sp>
        <p:nvSpPr>
          <p:cNvPr id="501" name="Google Shape;501;p56"/>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8</a:t>
            </a:fld>
            <a:endParaRPr>
              <a:latin typeface="Montserrat"/>
              <a:ea typeface="Montserrat"/>
              <a:cs typeface="Montserrat"/>
              <a:sym typeface="Montserrat"/>
            </a:endParaRPr>
          </a:p>
        </p:txBody>
      </p:sp>
      <p:sp>
        <p:nvSpPr>
          <p:cNvPr id="502" name="Google Shape;502;p56"/>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503" name="Google Shape;503;p56"/>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504" name="Google Shape;504;p56"/>
          <p:cNvGrpSpPr/>
          <p:nvPr/>
        </p:nvGrpSpPr>
        <p:grpSpPr>
          <a:xfrm>
            <a:off x="76200" y="6317500"/>
            <a:ext cx="1138500" cy="540600"/>
            <a:chOff x="0" y="6317500"/>
            <a:chExt cx="1138500" cy="540600"/>
          </a:xfrm>
        </p:grpSpPr>
        <p:sp>
          <p:nvSpPr>
            <p:cNvPr id="505" name="Google Shape;505;p56"/>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56"/>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507" name="Google Shape;507;p56"/>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2"/>
                </a:solidFill>
                <a:latin typeface="Montserrat"/>
                <a:ea typeface="Montserrat"/>
                <a:cs typeface="Montserrat"/>
                <a:sym typeface="Montserrat"/>
              </a:rPr>
              <a:t>As with any emerging technology, limitations to the adoption of blockchain still exist but a talented and enthusiastic community is actively working to overcome such obstacles</a:t>
            </a:r>
            <a:endParaRPr sz="2000">
              <a:solidFill>
                <a:srgbClr val="3F3F3F"/>
              </a:solidFill>
              <a:latin typeface="Montserrat"/>
              <a:ea typeface="Montserrat"/>
              <a:cs typeface="Montserrat"/>
              <a:sym typeface="Montserrat"/>
            </a:endParaRPr>
          </a:p>
        </p:txBody>
      </p:sp>
      <p:sp>
        <p:nvSpPr>
          <p:cNvPr id="508" name="Google Shape;508;p56"/>
          <p:cNvSpPr txBox="1"/>
          <p:nvPr/>
        </p:nvSpPr>
        <p:spPr>
          <a:xfrm>
            <a:off x="4649600" y="2859550"/>
            <a:ext cx="28581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Latency</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Current transaction speed and latency represent a limit to adoption for some use cases</a:t>
            </a:r>
            <a:endParaRPr>
              <a:latin typeface="Montserrat"/>
              <a:ea typeface="Montserrat"/>
              <a:cs typeface="Montserrat"/>
              <a:sym typeface="Montserrat"/>
            </a:endParaRPr>
          </a:p>
        </p:txBody>
      </p:sp>
      <p:sp>
        <p:nvSpPr>
          <p:cNvPr id="509" name="Google Shape;509;p56"/>
          <p:cNvSpPr txBox="1"/>
          <p:nvPr/>
        </p:nvSpPr>
        <p:spPr>
          <a:xfrm>
            <a:off x="711775" y="2859550"/>
            <a:ext cx="28581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Scalability</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Proof of Work is not sustainable for higher volume of transactions</a:t>
            </a:r>
            <a:endParaRPr>
              <a:latin typeface="Montserrat"/>
              <a:ea typeface="Montserrat"/>
              <a:cs typeface="Montserrat"/>
              <a:sym typeface="Montserrat"/>
            </a:endParaRPr>
          </a:p>
        </p:txBody>
      </p:sp>
      <p:sp>
        <p:nvSpPr>
          <p:cNvPr id="510" name="Google Shape;510;p56"/>
          <p:cNvSpPr txBox="1"/>
          <p:nvPr/>
        </p:nvSpPr>
        <p:spPr>
          <a:xfrm>
            <a:off x="8515537" y="2859550"/>
            <a:ext cx="28581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Privacy</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Pseudonymity doesn’t satisfy the privacy requirements for many use cases</a:t>
            </a:r>
            <a:endParaRPr>
              <a:latin typeface="Montserrat"/>
              <a:ea typeface="Montserrat"/>
              <a:cs typeface="Montserrat"/>
              <a:sym typeface="Montserrat"/>
            </a:endParaRPr>
          </a:p>
        </p:txBody>
      </p:sp>
      <p:sp>
        <p:nvSpPr>
          <p:cNvPr id="511" name="Google Shape;511;p56"/>
          <p:cNvSpPr txBox="1"/>
          <p:nvPr/>
        </p:nvSpPr>
        <p:spPr>
          <a:xfrm>
            <a:off x="711775" y="4978700"/>
            <a:ext cx="2858100" cy="107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Integration</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Limited interoperability and integration between different protocols and legacy systems</a:t>
            </a:r>
            <a:endParaRPr>
              <a:latin typeface="Montserrat"/>
              <a:ea typeface="Montserrat"/>
              <a:cs typeface="Montserrat"/>
              <a:sym typeface="Montserrat"/>
            </a:endParaRPr>
          </a:p>
        </p:txBody>
      </p:sp>
      <p:sp>
        <p:nvSpPr>
          <p:cNvPr id="512" name="Google Shape;512;p56"/>
          <p:cNvSpPr txBox="1"/>
          <p:nvPr/>
        </p:nvSpPr>
        <p:spPr>
          <a:xfrm>
            <a:off x="4649600" y="5022950"/>
            <a:ext cx="28581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latin typeface="Montserrat"/>
                <a:ea typeface="Montserrat"/>
                <a:cs typeface="Montserrat"/>
                <a:sym typeface="Montserrat"/>
              </a:rPr>
              <a:t>O</a:t>
            </a:r>
            <a:r>
              <a:rPr lang="en-US" sz="1800" b="1">
                <a:solidFill>
                  <a:schemeClr val="dk1"/>
                </a:solidFill>
                <a:latin typeface="Montserrat"/>
                <a:ea typeface="Montserrat"/>
                <a:cs typeface="Montserrat"/>
                <a:sym typeface="Montserrat"/>
              </a:rPr>
              <a:t>perating Model</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Operation of new blockchain utilities and consortia requires new governance models</a:t>
            </a:r>
            <a:endParaRPr>
              <a:latin typeface="Montserrat"/>
              <a:ea typeface="Montserrat"/>
              <a:cs typeface="Montserrat"/>
              <a:sym typeface="Montserrat"/>
            </a:endParaRPr>
          </a:p>
        </p:txBody>
      </p:sp>
      <p:sp>
        <p:nvSpPr>
          <p:cNvPr id="513" name="Google Shape;513;p56"/>
          <p:cNvSpPr txBox="1"/>
          <p:nvPr/>
        </p:nvSpPr>
        <p:spPr>
          <a:xfrm>
            <a:off x="8515537" y="5022950"/>
            <a:ext cx="2858100" cy="9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Regulations</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latin typeface="Montserrat"/>
                <a:ea typeface="Montserrat"/>
                <a:cs typeface="Montserrat"/>
                <a:sym typeface="Montserrat"/>
              </a:rPr>
              <a:t>The regulatory framework is still totally uncertain, limiting institutional adoption</a:t>
            </a:r>
            <a:endParaRPr b="1">
              <a:solidFill>
                <a:schemeClr val="dk1"/>
              </a:solidFill>
              <a:latin typeface="Montserrat"/>
              <a:ea typeface="Montserrat"/>
              <a:cs typeface="Montserrat"/>
              <a:sym typeface="Montserrat"/>
            </a:endParaRPr>
          </a:p>
        </p:txBody>
      </p:sp>
      <p:pic>
        <p:nvPicPr>
          <p:cNvPr id="514" name="Google Shape;514;p56"/>
          <p:cNvPicPr preferRelativeResize="0"/>
          <p:nvPr/>
        </p:nvPicPr>
        <p:blipFill>
          <a:blip r:embed="rId4">
            <a:alphaModFix/>
          </a:blip>
          <a:stretch>
            <a:fillRect/>
          </a:stretch>
        </p:blipFill>
        <p:spPr>
          <a:xfrm>
            <a:off x="9578737" y="2048050"/>
            <a:ext cx="731700" cy="731700"/>
          </a:xfrm>
          <a:prstGeom prst="rect">
            <a:avLst/>
          </a:prstGeom>
          <a:noFill/>
          <a:ln>
            <a:noFill/>
          </a:ln>
        </p:spPr>
      </p:pic>
      <p:pic>
        <p:nvPicPr>
          <p:cNvPr id="515" name="Google Shape;515;p56"/>
          <p:cNvPicPr preferRelativeResize="0"/>
          <p:nvPr/>
        </p:nvPicPr>
        <p:blipFill>
          <a:blip r:embed="rId5">
            <a:alphaModFix/>
          </a:blip>
          <a:stretch>
            <a:fillRect/>
          </a:stretch>
        </p:blipFill>
        <p:spPr>
          <a:xfrm>
            <a:off x="1774975" y="2095825"/>
            <a:ext cx="731700" cy="731700"/>
          </a:xfrm>
          <a:prstGeom prst="rect">
            <a:avLst/>
          </a:prstGeom>
          <a:noFill/>
          <a:ln>
            <a:noFill/>
          </a:ln>
        </p:spPr>
      </p:pic>
      <p:pic>
        <p:nvPicPr>
          <p:cNvPr id="516" name="Google Shape;516;p56"/>
          <p:cNvPicPr preferRelativeResize="0"/>
          <p:nvPr/>
        </p:nvPicPr>
        <p:blipFill>
          <a:blip r:embed="rId6">
            <a:alphaModFix/>
          </a:blip>
          <a:stretch>
            <a:fillRect/>
          </a:stretch>
        </p:blipFill>
        <p:spPr>
          <a:xfrm>
            <a:off x="5712800" y="2095825"/>
            <a:ext cx="731700" cy="731700"/>
          </a:xfrm>
          <a:prstGeom prst="rect">
            <a:avLst/>
          </a:prstGeom>
          <a:noFill/>
          <a:ln>
            <a:noFill/>
          </a:ln>
        </p:spPr>
      </p:pic>
      <p:pic>
        <p:nvPicPr>
          <p:cNvPr id="517" name="Google Shape;517;p56"/>
          <p:cNvPicPr preferRelativeResize="0"/>
          <p:nvPr/>
        </p:nvPicPr>
        <p:blipFill>
          <a:blip r:embed="rId7">
            <a:alphaModFix/>
          </a:blip>
          <a:stretch>
            <a:fillRect/>
          </a:stretch>
        </p:blipFill>
        <p:spPr>
          <a:xfrm>
            <a:off x="5712800" y="4291250"/>
            <a:ext cx="731700" cy="731700"/>
          </a:xfrm>
          <a:prstGeom prst="rect">
            <a:avLst/>
          </a:prstGeom>
          <a:noFill/>
          <a:ln>
            <a:noFill/>
          </a:ln>
        </p:spPr>
      </p:pic>
      <p:pic>
        <p:nvPicPr>
          <p:cNvPr id="518" name="Google Shape;518;p56"/>
          <p:cNvPicPr preferRelativeResize="0"/>
          <p:nvPr/>
        </p:nvPicPr>
        <p:blipFill>
          <a:blip r:embed="rId8">
            <a:alphaModFix/>
          </a:blip>
          <a:stretch>
            <a:fillRect/>
          </a:stretch>
        </p:blipFill>
        <p:spPr>
          <a:xfrm>
            <a:off x="1774975" y="4291250"/>
            <a:ext cx="731700" cy="731700"/>
          </a:xfrm>
          <a:prstGeom prst="rect">
            <a:avLst/>
          </a:prstGeom>
          <a:noFill/>
          <a:ln>
            <a:noFill/>
          </a:ln>
        </p:spPr>
      </p:pic>
      <p:pic>
        <p:nvPicPr>
          <p:cNvPr id="519" name="Google Shape;519;p56"/>
          <p:cNvPicPr preferRelativeResize="0"/>
          <p:nvPr/>
        </p:nvPicPr>
        <p:blipFill>
          <a:blip r:embed="rId9">
            <a:alphaModFix/>
          </a:blip>
          <a:stretch>
            <a:fillRect/>
          </a:stretch>
        </p:blipFill>
        <p:spPr>
          <a:xfrm>
            <a:off x="9578737" y="4215050"/>
            <a:ext cx="731700" cy="731700"/>
          </a:xfrm>
          <a:prstGeom prst="rect">
            <a:avLst/>
          </a:prstGeom>
          <a:noFill/>
          <a:ln>
            <a:noFill/>
          </a:ln>
        </p:spPr>
      </p:pic>
      <p:grpSp>
        <p:nvGrpSpPr>
          <p:cNvPr id="520" name="Google Shape;520;p56"/>
          <p:cNvGrpSpPr/>
          <p:nvPr/>
        </p:nvGrpSpPr>
        <p:grpSpPr>
          <a:xfrm>
            <a:off x="76200" y="6231700"/>
            <a:ext cx="1138500" cy="540600"/>
            <a:chOff x="0" y="6317500"/>
            <a:chExt cx="1138500" cy="540600"/>
          </a:xfrm>
        </p:grpSpPr>
        <p:sp>
          <p:nvSpPr>
            <p:cNvPr id="521" name="Google Shape;521;p56"/>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56"/>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7"/>
          <p:cNvSpPr/>
          <p:nvPr/>
        </p:nvSpPr>
        <p:spPr>
          <a:xfrm>
            <a:off x="3475875" y="2076625"/>
            <a:ext cx="8395200" cy="1381500"/>
          </a:xfrm>
          <a:prstGeom prst="rect">
            <a:avLst/>
          </a:prstGeom>
          <a:solidFill>
            <a:srgbClr val="9C79E8">
              <a:alpha val="1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7"/>
          <p:cNvSpPr/>
          <p:nvPr/>
        </p:nvSpPr>
        <p:spPr>
          <a:xfrm>
            <a:off x="3449175" y="4858850"/>
            <a:ext cx="8395200" cy="1381500"/>
          </a:xfrm>
          <a:prstGeom prst="rect">
            <a:avLst/>
          </a:prstGeom>
          <a:solidFill>
            <a:srgbClr val="9C79E8">
              <a:alpha val="1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7"/>
          <p:cNvSpPr txBox="1">
            <a:spLocks noGrp="1"/>
          </p:cNvSpPr>
          <p:nvPr>
            <p:ph type="title"/>
          </p:nvPr>
        </p:nvSpPr>
        <p:spPr>
          <a:xfrm>
            <a:off x="237175" y="343475"/>
            <a:ext cx="11539200" cy="81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2"/>
                </a:solidFill>
                <a:latin typeface="Montserrat"/>
                <a:ea typeface="Montserrat"/>
                <a:cs typeface="Montserrat"/>
                <a:sym typeface="Montserrat"/>
              </a:rPr>
              <a:t>Distributed business and operating models</a:t>
            </a:r>
            <a:endParaRPr sz="3200">
              <a:solidFill>
                <a:srgbClr val="000000"/>
              </a:solidFill>
              <a:latin typeface="Montserrat"/>
              <a:ea typeface="Montserrat"/>
              <a:cs typeface="Montserrat"/>
              <a:sym typeface="Montserrat"/>
            </a:endParaRPr>
          </a:p>
        </p:txBody>
      </p:sp>
      <p:sp>
        <p:nvSpPr>
          <p:cNvPr id="531" name="Google Shape;531;p57"/>
          <p:cNvSpPr txBox="1">
            <a:spLocks noGrp="1"/>
          </p:cNvSpPr>
          <p:nvPr>
            <p:ph type="sldNum" idx="12"/>
          </p:nvPr>
        </p:nvSpPr>
        <p:spPr>
          <a:xfrm>
            <a:off x="11280567" y="6347296"/>
            <a:ext cx="731700" cy="379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US"/>
              <a:t>9</a:t>
            </a:fld>
            <a:endParaRPr>
              <a:latin typeface="Montserrat"/>
              <a:ea typeface="Montserrat"/>
              <a:cs typeface="Montserrat"/>
              <a:sym typeface="Montserrat"/>
            </a:endParaRPr>
          </a:p>
        </p:txBody>
      </p:sp>
      <p:sp>
        <p:nvSpPr>
          <p:cNvPr id="532" name="Google Shape;532;p57"/>
          <p:cNvSpPr txBox="1">
            <a:spLocks noGrp="1"/>
          </p:cNvSpPr>
          <p:nvPr>
            <p:ph type="title"/>
          </p:nvPr>
        </p:nvSpPr>
        <p:spPr>
          <a:xfrm>
            <a:off x="237000" y="0"/>
            <a:ext cx="11539200" cy="4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Montserrat"/>
                <a:ea typeface="Montserrat"/>
                <a:cs typeface="Montserrat"/>
                <a:sym typeface="Montserrat"/>
              </a:rPr>
              <a:t>Blockchain 101</a:t>
            </a:r>
            <a:endParaRPr sz="2000">
              <a:latin typeface="Montserrat"/>
              <a:ea typeface="Montserrat"/>
              <a:cs typeface="Montserrat"/>
              <a:sym typeface="Montserrat"/>
            </a:endParaRPr>
          </a:p>
        </p:txBody>
      </p:sp>
      <p:sp>
        <p:nvSpPr>
          <p:cNvPr id="533" name="Google Shape;533;p57"/>
          <p:cNvSpPr/>
          <p:nvPr/>
        </p:nvSpPr>
        <p:spPr>
          <a:xfrm>
            <a:off x="0" y="0"/>
            <a:ext cx="163800" cy="983100"/>
          </a:xfrm>
          <a:prstGeom prst="rect">
            <a:avLst/>
          </a:prstGeom>
          <a:solidFill>
            <a:srgbClr val="3949AB"/>
          </a:solidFill>
          <a:ln w="9525" cap="flat" cmpd="sng">
            <a:solidFill>
              <a:srgbClr val="3949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949AB"/>
              </a:solidFill>
            </a:endParaRPr>
          </a:p>
        </p:txBody>
      </p:sp>
      <p:grpSp>
        <p:nvGrpSpPr>
          <p:cNvPr id="534" name="Google Shape;534;p57"/>
          <p:cNvGrpSpPr/>
          <p:nvPr/>
        </p:nvGrpSpPr>
        <p:grpSpPr>
          <a:xfrm>
            <a:off x="76200" y="6317500"/>
            <a:ext cx="1138500" cy="540600"/>
            <a:chOff x="0" y="6317500"/>
            <a:chExt cx="1138500" cy="540600"/>
          </a:xfrm>
        </p:grpSpPr>
        <p:sp>
          <p:nvSpPr>
            <p:cNvPr id="535" name="Google Shape;535;p57"/>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57"/>
            <p:cNvPicPr preferRelativeResize="0"/>
            <p:nvPr/>
          </p:nvPicPr>
          <p:blipFill>
            <a:blip r:embed="rId3">
              <a:alphaModFix/>
            </a:blip>
            <a:stretch>
              <a:fillRect/>
            </a:stretch>
          </p:blipFill>
          <p:spPr>
            <a:xfrm>
              <a:off x="0" y="6374075"/>
              <a:ext cx="634894" cy="407725"/>
            </a:xfrm>
            <a:prstGeom prst="rect">
              <a:avLst/>
            </a:prstGeom>
            <a:noFill/>
            <a:ln>
              <a:noFill/>
            </a:ln>
          </p:spPr>
        </p:pic>
      </p:grpSp>
      <p:sp>
        <p:nvSpPr>
          <p:cNvPr id="537" name="Google Shape;537;p57"/>
          <p:cNvSpPr txBox="1"/>
          <p:nvPr/>
        </p:nvSpPr>
        <p:spPr>
          <a:xfrm>
            <a:off x="237000" y="1098300"/>
            <a:ext cx="11775300" cy="5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3F3F3F"/>
                </a:solidFill>
                <a:latin typeface="Montserrat"/>
                <a:ea typeface="Montserrat"/>
                <a:cs typeface="Montserrat"/>
                <a:sym typeface="Montserrat"/>
              </a:rPr>
              <a:t>Blockchain capabilities enable the transition to innovative and more efficient business and operating models that support the creation of green-field products and services</a:t>
            </a:r>
            <a:endParaRPr sz="2000">
              <a:solidFill>
                <a:srgbClr val="3F3F3F"/>
              </a:solidFill>
              <a:latin typeface="Montserrat"/>
              <a:ea typeface="Montserrat"/>
              <a:cs typeface="Montserrat"/>
              <a:sym typeface="Montserrat"/>
            </a:endParaRPr>
          </a:p>
        </p:txBody>
      </p:sp>
      <p:grpSp>
        <p:nvGrpSpPr>
          <p:cNvPr id="538" name="Google Shape;538;p57"/>
          <p:cNvGrpSpPr/>
          <p:nvPr/>
        </p:nvGrpSpPr>
        <p:grpSpPr>
          <a:xfrm>
            <a:off x="313200" y="2076637"/>
            <a:ext cx="6279724" cy="4183375"/>
            <a:chOff x="237000" y="2076625"/>
            <a:chExt cx="6279724" cy="4183375"/>
          </a:xfrm>
        </p:grpSpPr>
        <p:pic>
          <p:nvPicPr>
            <p:cNvPr id="539" name="Google Shape;539;p57" descr="Piramid.png"/>
            <p:cNvPicPr preferRelativeResize="0"/>
            <p:nvPr/>
          </p:nvPicPr>
          <p:blipFill>
            <a:blip r:embed="rId4">
              <a:alphaModFix/>
            </a:blip>
            <a:stretch>
              <a:fillRect/>
            </a:stretch>
          </p:blipFill>
          <p:spPr>
            <a:xfrm>
              <a:off x="237000" y="2076625"/>
              <a:ext cx="6279724" cy="4183375"/>
            </a:xfrm>
            <a:prstGeom prst="rect">
              <a:avLst/>
            </a:prstGeom>
            <a:noFill/>
            <a:ln>
              <a:noFill/>
            </a:ln>
          </p:spPr>
        </p:pic>
        <p:sp>
          <p:nvSpPr>
            <p:cNvPr id="540" name="Google Shape;540;p57"/>
            <p:cNvSpPr txBox="1"/>
            <p:nvPr/>
          </p:nvSpPr>
          <p:spPr>
            <a:xfrm>
              <a:off x="2589881" y="4865150"/>
              <a:ext cx="1617600" cy="89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949AB"/>
                  </a:solidFill>
                  <a:latin typeface="Montserrat"/>
                  <a:ea typeface="Montserrat"/>
                  <a:cs typeface="Montserrat"/>
                  <a:sym typeface="Montserrat"/>
                </a:rPr>
                <a:t>Consensus &amp; DLT</a:t>
              </a:r>
              <a:endParaRPr sz="1800" b="1">
                <a:solidFill>
                  <a:srgbClr val="3949AB"/>
                </a:solidFill>
                <a:latin typeface="Montserrat"/>
                <a:ea typeface="Montserrat"/>
                <a:cs typeface="Montserrat"/>
                <a:sym typeface="Montserrat"/>
              </a:endParaRPr>
            </a:p>
          </p:txBody>
        </p:sp>
        <p:sp>
          <p:nvSpPr>
            <p:cNvPr id="541" name="Google Shape;541;p57"/>
            <p:cNvSpPr txBox="1"/>
            <p:nvPr/>
          </p:nvSpPr>
          <p:spPr>
            <a:xfrm>
              <a:off x="2309231" y="3457450"/>
              <a:ext cx="2178900" cy="89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949AB"/>
                  </a:solidFill>
                  <a:latin typeface="Montserrat"/>
                  <a:ea typeface="Montserrat"/>
                  <a:cs typeface="Montserrat"/>
                  <a:sym typeface="Montserrat"/>
                </a:rPr>
                <a:t>Tokens &amp;</a:t>
              </a:r>
              <a:endParaRPr sz="1800" b="1">
                <a:solidFill>
                  <a:srgbClr val="3949AB"/>
                </a:solidFill>
                <a:latin typeface="Montserrat"/>
                <a:ea typeface="Montserrat"/>
                <a:cs typeface="Montserrat"/>
                <a:sym typeface="Montserrat"/>
              </a:endParaRPr>
            </a:p>
            <a:p>
              <a:pPr marL="0" lvl="0" indent="0" algn="ctr" rtl="0">
                <a:spcBef>
                  <a:spcPts val="0"/>
                </a:spcBef>
                <a:spcAft>
                  <a:spcPts val="0"/>
                </a:spcAft>
                <a:buNone/>
              </a:pPr>
              <a:r>
                <a:rPr lang="en-US" sz="1800" b="1">
                  <a:solidFill>
                    <a:srgbClr val="3949AB"/>
                  </a:solidFill>
                  <a:latin typeface="Montserrat"/>
                  <a:ea typeface="Montserrat"/>
                  <a:cs typeface="Montserrat"/>
                  <a:sym typeface="Montserrat"/>
                </a:rPr>
                <a:t>Smart Contracts</a:t>
              </a:r>
              <a:endParaRPr sz="1800" b="1">
                <a:solidFill>
                  <a:srgbClr val="3949AB"/>
                </a:solidFill>
                <a:latin typeface="Montserrat"/>
                <a:ea typeface="Montserrat"/>
                <a:cs typeface="Montserrat"/>
                <a:sym typeface="Montserrat"/>
              </a:endParaRPr>
            </a:p>
          </p:txBody>
        </p:sp>
        <p:sp>
          <p:nvSpPr>
            <p:cNvPr id="542" name="Google Shape;542;p57"/>
            <p:cNvSpPr txBox="1"/>
            <p:nvPr/>
          </p:nvSpPr>
          <p:spPr>
            <a:xfrm>
              <a:off x="1487975" y="2105838"/>
              <a:ext cx="3796500" cy="89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949AB"/>
                  </a:solidFill>
                  <a:latin typeface="Montserrat"/>
                  <a:ea typeface="Montserrat"/>
                  <a:cs typeface="Montserrat"/>
                  <a:sym typeface="Montserrat"/>
                </a:rPr>
                <a:t>Distributed Business &amp; Operating Models</a:t>
              </a:r>
              <a:endParaRPr sz="1800" b="1">
                <a:solidFill>
                  <a:srgbClr val="3949AB"/>
                </a:solidFill>
                <a:latin typeface="Montserrat"/>
                <a:ea typeface="Montserrat"/>
                <a:cs typeface="Montserrat"/>
                <a:sym typeface="Montserrat"/>
              </a:endParaRPr>
            </a:p>
          </p:txBody>
        </p:sp>
      </p:grpSp>
      <p:sp>
        <p:nvSpPr>
          <p:cNvPr id="543" name="Google Shape;543;p57"/>
          <p:cNvSpPr txBox="1"/>
          <p:nvPr/>
        </p:nvSpPr>
        <p:spPr>
          <a:xfrm>
            <a:off x="6592925" y="4839350"/>
            <a:ext cx="5183400" cy="14205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Immutable, tamper-resistant and transparent</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Decentralized, distributed and replicated </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Consensus mechanism</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Transaction validation and execution</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P2P networking and messaging</a:t>
            </a:r>
            <a:endParaRPr>
              <a:solidFill>
                <a:srgbClr val="3F3F3F"/>
              </a:solidFill>
              <a:latin typeface="Montserrat"/>
              <a:ea typeface="Montserrat"/>
              <a:cs typeface="Montserrat"/>
              <a:sym typeface="Montserrat"/>
            </a:endParaRPr>
          </a:p>
        </p:txBody>
      </p:sp>
      <p:sp>
        <p:nvSpPr>
          <p:cNvPr id="544" name="Google Shape;544;p57"/>
          <p:cNvSpPr txBox="1"/>
          <p:nvPr/>
        </p:nvSpPr>
        <p:spPr>
          <a:xfrm>
            <a:off x="6592925" y="3458063"/>
            <a:ext cx="5183400" cy="14205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Registered on the distributed ledger</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Programmable business logic</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Deterministic and self-executing</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Validated and executed through consensus</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Automatically update the ledger</a:t>
            </a:r>
            <a:endParaRPr>
              <a:solidFill>
                <a:srgbClr val="3F3F3F"/>
              </a:solidFill>
              <a:latin typeface="Montserrat"/>
              <a:ea typeface="Montserrat"/>
              <a:cs typeface="Montserrat"/>
              <a:sym typeface="Montserrat"/>
            </a:endParaRPr>
          </a:p>
        </p:txBody>
      </p:sp>
      <p:sp>
        <p:nvSpPr>
          <p:cNvPr id="545" name="Google Shape;545;p57"/>
          <p:cNvSpPr txBox="1"/>
          <p:nvPr/>
        </p:nvSpPr>
        <p:spPr>
          <a:xfrm>
            <a:off x="6592925" y="2076613"/>
            <a:ext cx="5183400" cy="14205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Full provenance and transparency</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Disintermediation and true P2P</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Real-time transactions</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Inclusion and participation</a:t>
            </a:r>
            <a:endParaRPr>
              <a:solidFill>
                <a:srgbClr val="3F3F3F"/>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9C79E8"/>
              </a:buClr>
              <a:buSzPts val="1400"/>
              <a:buFont typeface="Montserrat"/>
              <a:buChar char="●"/>
            </a:pPr>
            <a:r>
              <a:rPr lang="en-US">
                <a:solidFill>
                  <a:srgbClr val="3F3F3F"/>
                </a:solidFill>
                <a:latin typeface="Montserrat"/>
                <a:ea typeface="Montserrat"/>
                <a:cs typeface="Montserrat"/>
                <a:sym typeface="Montserrat"/>
              </a:rPr>
              <a:t>Green-field products and services</a:t>
            </a:r>
            <a:endParaRPr>
              <a:solidFill>
                <a:srgbClr val="3F3F3F"/>
              </a:solidFill>
              <a:latin typeface="Montserrat"/>
              <a:ea typeface="Montserrat"/>
              <a:cs typeface="Montserrat"/>
              <a:sym typeface="Montserrat"/>
            </a:endParaRPr>
          </a:p>
        </p:txBody>
      </p:sp>
      <p:cxnSp>
        <p:nvCxnSpPr>
          <p:cNvPr id="546" name="Google Shape;546;p57"/>
          <p:cNvCxnSpPr>
            <a:stCxn id="539" idx="2"/>
          </p:cNvCxnSpPr>
          <p:nvPr/>
        </p:nvCxnSpPr>
        <p:spPr>
          <a:xfrm rot="5400000" flipH="1">
            <a:off x="1035812" y="3842762"/>
            <a:ext cx="2771700" cy="2062800"/>
          </a:xfrm>
          <a:prstGeom prst="bentConnector3">
            <a:avLst>
              <a:gd name="adj1" fmla="val -319"/>
            </a:avLst>
          </a:prstGeom>
          <a:noFill/>
          <a:ln w="28575" cap="flat" cmpd="sng">
            <a:solidFill>
              <a:srgbClr val="9C79E8"/>
            </a:solidFill>
            <a:prstDash val="dot"/>
            <a:round/>
            <a:headEnd type="triangle" w="med" len="med"/>
            <a:tailEnd type="triangle" w="med" len="med"/>
          </a:ln>
        </p:spPr>
      </p:cxnSp>
      <p:sp>
        <p:nvSpPr>
          <p:cNvPr id="547" name="Google Shape;547;p57"/>
          <p:cNvSpPr/>
          <p:nvPr/>
        </p:nvSpPr>
        <p:spPr>
          <a:xfrm rot="-5400000">
            <a:off x="493575" y="4798850"/>
            <a:ext cx="1378200" cy="293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5AA1"/>
              </a:buClr>
              <a:buFont typeface="Quattrocento Sans"/>
              <a:buNone/>
            </a:pPr>
            <a:r>
              <a:rPr lang="en-US" sz="1800" b="1">
                <a:solidFill>
                  <a:srgbClr val="3949AB"/>
                </a:solidFill>
                <a:latin typeface="Montserrat"/>
                <a:ea typeface="Montserrat"/>
                <a:cs typeface="Montserrat"/>
                <a:sym typeface="Montserrat"/>
              </a:rPr>
              <a:t>Blockchain</a:t>
            </a:r>
            <a:endParaRPr>
              <a:solidFill>
                <a:srgbClr val="005AA1"/>
              </a:solidFill>
              <a:latin typeface="Montserrat"/>
              <a:ea typeface="Montserrat"/>
              <a:cs typeface="Montserrat"/>
              <a:sym typeface="Montserrat"/>
            </a:endParaRPr>
          </a:p>
        </p:txBody>
      </p:sp>
      <p:grpSp>
        <p:nvGrpSpPr>
          <p:cNvPr id="548" name="Google Shape;548;p57"/>
          <p:cNvGrpSpPr/>
          <p:nvPr/>
        </p:nvGrpSpPr>
        <p:grpSpPr>
          <a:xfrm>
            <a:off x="76200" y="6231700"/>
            <a:ext cx="1138500" cy="540600"/>
            <a:chOff x="0" y="6317500"/>
            <a:chExt cx="1138500" cy="540600"/>
          </a:xfrm>
        </p:grpSpPr>
        <p:sp>
          <p:nvSpPr>
            <p:cNvPr id="549" name="Google Shape;549;p57"/>
            <p:cNvSpPr/>
            <p:nvPr/>
          </p:nvSpPr>
          <p:spPr>
            <a:xfrm>
              <a:off x="0" y="6317500"/>
              <a:ext cx="1138500" cy="54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7"/>
            <p:cNvPicPr preferRelativeResize="0"/>
            <p:nvPr/>
          </p:nvPicPr>
          <p:blipFill>
            <a:blip r:embed="rId3">
              <a:alphaModFix/>
            </a:blip>
            <a:stretch>
              <a:fillRect/>
            </a:stretch>
          </p:blipFill>
          <p:spPr>
            <a:xfrm>
              <a:off x="0" y="6374075"/>
              <a:ext cx="634894" cy="407725"/>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2035</Words>
  <Application>Microsoft Office PowerPoint</Application>
  <PresentationFormat>Widescreen</PresentationFormat>
  <Paragraphs>305</Paragraphs>
  <Slides>19</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Montserrat</vt:lpstr>
      <vt:lpstr>Roboto Light</vt:lpstr>
      <vt:lpstr>Arimo</vt:lpstr>
      <vt:lpstr>Open Sans Light</vt:lpstr>
      <vt:lpstr>Calibri</vt:lpstr>
      <vt:lpstr>Open Sans</vt:lpstr>
      <vt:lpstr>Roboto</vt:lpstr>
      <vt:lpstr>Roboto Thin</vt:lpstr>
      <vt:lpstr>Roboto Slab</vt:lpstr>
      <vt:lpstr>Arial</vt:lpstr>
      <vt:lpstr>Quattrocento Sans</vt:lpstr>
      <vt:lpstr>Simple Light</vt:lpstr>
      <vt:lpstr>Geometric</vt:lpstr>
      <vt:lpstr>Simple Light</vt:lpstr>
      <vt:lpstr>PowerPoint Presentation</vt:lpstr>
      <vt:lpstr>What’s Cryptography Anyway?</vt:lpstr>
      <vt:lpstr>Evolution of blockchain protocols</vt:lpstr>
      <vt:lpstr>What is a blockchain?</vt:lpstr>
      <vt:lpstr>Immutability and security</vt:lpstr>
      <vt:lpstr>Decentralized consensus</vt:lpstr>
      <vt:lpstr>Smart contracts</vt:lpstr>
      <vt:lpstr>Technical and operational challenges </vt:lpstr>
      <vt:lpstr>Distributed business and operating models</vt:lpstr>
      <vt:lpstr>Distributed and disintermediated models</vt:lpstr>
      <vt:lpstr>Why blockchain?</vt:lpstr>
      <vt:lpstr>Social and political implications </vt:lpstr>
      <vt:lpstr>High potential use cases</vt:lpstr>
      <vt:lpstr>Blockchain enablers (1/2)</vt:lpstr>
      <vt:lpstr>Blockchain enablers (2/2)</vt:lpstr>
      <vt:lpstr>Blockchain impact on Accounting</vt:lpstr>
      <vt:lpstr>Balanc3 Software</vt:lpstr>
      <vt:lpstr>Accounting Blockchain Coalition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Sarang Parikh</cp:lastModifiedBy>
  <cp:revision>4</cp:revision>
  <dcterms:modified xsi:type="dcterms:W3CDTF">2019-02-22T04:57:12Z</dcterms:modified>
</cp:coreProperties>
</file>